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72" r:id="rId11"/>
    <p:sldId id="281" r:id="rId12"/>
    <p:sldId id="265" r:id="rId13"/>
    <p:sldId id="269" r:id="rId14"/>
    <p:sldId id="282" r:id="rId15"/>
    <p:sldId id="283" r:id="rId16"/>
    <p:sldId id="284" r:id="rId17"/>
    <p:sldId id="285" r:id="rId18"/>
    <p:sldId id="266" r:id="rId19"/>
    <p:sldId id="273" r:id="rId20"/>
    <p:sldId id="267" r:id="rId21"/>
    <p:sldId id="274" r:id="rId22"/>
    <p:sldId id="275" r:id="rId23"/>
    <p:sldId id="276" r:id="rId24"/>
    <p:sldId id="277" r:id="rId25"/>
    <p:sldId id="278" r:id="rId26"/>
    <p:sldId id="268" r:id="rId27"/>
    <p:sldId id="279" r:id="rId28"/>
    <p:sldId id="270" r:id="rId29"/>
    <p:sldId id="271" r:id="rId30"/>
    <p:sldId id="280" r:id="rId31"/>
  </p:sldIdLst>
  <p:sldSz cx="9144000" cy="6858000" type="screen4x3"/>
  <p:notesSz cx="6858000" cy="9144000"/>
  <p:embeddedFontLst>
    <p:embeddedFont>
      <p:font typeface="Book Antiqua" panose="02040602050305030304" pitchFamily="18" charset="0"/>
      <p:regular r:id="rId32"/>
      <p:bold r:id="rId33"/>
      <p:italic r:id="rId34"/>
      <p:boldItalic r:id="rId35"/>
    </p:embeddedFont>
    <p:embeddedFont>
      <p:font typeface="Lucida Sans" panose="020B0602030504020204" pitchFamily="34" charset="0"/>
      <p:regular r:id="rId36"/>
      <p:bold r:id="rId37"/>
      <p:italic r:id="rId38"/>
      <p:boldItalic r:id="rId39"/>
    </p:embeddedFont>
    <p:embeddedFont>
      <p:font typeface="Quicksand" panose="020B0604020202020204" charset="0"/>
      <p:regular r:id="rId40"/>
      <p:bold r:id="rId41"/>
    </p:embeddedFont>
    <p:embeddedFont>
      <p:font typeface="Tahoma" panose="020B0604030504040204" pitchFamily="34" charset="0"/>
      <p:regular r:id="rId42"/>
      <p:bold r:id="rId43"/>
    </p:embeddedFont>
    <p:embeddedFont>
      <p:font typeface="Wingdings 2" panose="05020102010507070707" pitchFamily="18" charset="2"/>
      <p:regular r:id="rId44"/>
    </p:embeddedFont>
    <p:embeddedFont>
      <p:font typeface="Wingdings 3" panose="05040102010807070707" pitchFamily="18" charset="2"/>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2B71"/>
    <a:srgbClr val="1EC11E"/>
    <a:srgbClr val="0766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7" d="100"/>
          <a:sy n="117" d="100"/>
        </p:scale>
        <p:origin x="1434"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08441E21-6041-42BE-B36E-01C6AFB642BA}" type="datetimeFigureOut">
              <a:rPr lang="en-US" smtClean="0"/>
              <a:pPr/>
              <a:t>1/14/2026</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EB2B1577-04F0-4356-817F-DFFDB961A04C}"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441E21-6041-42BE-B36E-01C6AFB642BA}"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B1577-04F0-4356-817F-DFFDB961A0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441E21-6041-42BE-B36E-01C6AFB642BA}"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B1577-04F0-4356-817F-DFFDB961A0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441E21-6041-42BE-B36E-01C6AFB642BA}"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B1577-04F0-4356-817F-DFFDB961A0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8441E21-6041-42BE-B36E-01C6AFB642BA}"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EB2B1577-04F0-4356-817F-DFFDB961A04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8441E21-6041-42BE-B36E-01C6AFB642BA}" type="datetimeFigureOut">
              <a:rPr lang="en-US" smtClean="0"/>
              <a:pPr/>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2B1577-04F0-4356-817F-DFFDB961A0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8441E21-6041-42BE-B36E-01C6AFB642BA}" type="datetimeFigureOut">
              <a:rPr lang="en-US" smtClean="0"/>
              <a:pPr/>
              <a:t>1/14/2026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2B1577-04F0-4356-817F-DFFDB961A04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8441E21-6041-42BE-B36E-01C6AFB642BA}" type="datetimeFigureOut">
              <a:rPr lang="en-US" smtClean="0"/>
              <a:pPr/>
              <a:t>1/14/2026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2B1577-04F0-4356-817F-DFFDB961A0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441E21-6041-42BE-B36E-01C6AFB642BA}" type="datetimeFigureOut">
              <a:rPr lang="en-US" smtClean="0"/>
              <a:pPr/>
              <a:t>1/14/2026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2B1577-04F0-4356-817F-DFFDB961A0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8441E21-6041-42BE-B36E-01C6AFB642BA}" type="datetimeFigureOut">
              <a:rPr lang="en-US" smtClean="0"/>
              <a:pPr/>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2B1577-04F0-4356-817F-DFFDB961A04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8441E21-6041-42BE-B36E-01C6AFB642BA}" type="datetimeFigureOut">
              <a:rPr lang="en-US" smtClean="0"/>
              <a:pPr/>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2B1577-04F0-4356-817F-DFFDB961A0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08441E21-6041-42BE-B36E-01C6AFB642BA}" type="datetimeFigureOut">
              <a:rPr lang="en-US" smtClean="0"/>
              <a:pPr/>
              <a:t>1/14/2026</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B2B1577-04F0-4356-817F-DFFDB961A04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82.jpe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5.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2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2.jpeg"/><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bg.jpg"/>
          <p:cNvPicPr>
            <a:picLocks noChangeAspect="1"/>
          </p:cNvPicPr>
          <p:nvPr/>
        </p:nvPicPr>
        <p:blipFill>
          <a:blip r:embed="rId2"/>
          <a:stretch>
            <a:fillRect/>
          </a:stretch>
        </p:blipFill>
        <p:spPr>
          <a:xfrm>
            <a:off x="0" y="0"/>
            <a:ext cx="9144000" cy="6858000"/>
          </a:xfrm>
          <a:prstGeom prst="rect">
            <a:avLst/>
          </a:prstGeom>
        </p:spPr>
      </p:pic>
      <p:pic>
        <p:nvPicPr>
          <p:cNvPr id="8" name="Picture 7" descr="phone.png"/>
          <p:cNvPicPr>
            <a:picLocks noChangeAspect="1"/>
          </p:cNvPicPr>
          <p:nvPr/>
        </p:nvPicPr>
        <p:blipFill>
          <a:blip r:embed="rId3" cstate="print"/>
          <a:stretch>
            <a:fillRect/>
          </a:stretch>
        </p:blipFill>
        <p:spPr>
          <a:xfrm>
            <a:off x="518160" y="4972854"/>
            <a:ext cx="365760" cy="365760"/>
          </a:xfrm>
          <a:prstGeom prst="rect">
            <a:avLst/>
          </a:prstGeom>
        </p:spPr>
      </p:pic>
      <p:sp>
        <p:nvSpPr>
          <p:cNvPr id="9" name="TextBox 8"/>
          <p:cNvSpPr txBox="1"/>
          <p:nvPr/>
        </p:nvSpPr>
        <p:spPr>
          <a:xfrm>
            <a:off x="914400" y="4876800"/>
            <a:ext cx="2533066" cy="477054"/>
          </a:xfrm>
          <a:prstGeom prst="rect">
            <a:avLst/>
          </a:prstGeom>
          <a:noFill/>
        </p:spPr>
        <p:txBody>
          <a:bodyPr wrap="none" rtlCol="0">
            <a:spAutoFit/>
          </a:bodyPr>
          <a:lstStyle/>
          <a:p>
            <a:r>
              <a:rPr lang="en-US" sz="2500" b="1" dirty="0">
                <a:solidFill>
                  <a:srgbClr val="132B71"/>
                </a:solidFill>
                <a:latin typeface="Quicksand" pitchFamily="2" charset="0"/>
              </a:rPr>
              <a:t>044 - 4582 1010</a:t>
            </a:r>
          </a:p>
        </p:txBody>
      </p:sp>
      <p:pic>
        <p:nvPicPr>
          <p:cNvPr id="10" name="Picture 9" descr="email.png"/>
          <p:cNvPicPr>
            <a:picLocks noChangeAspect="1"/>
          </p:cNvPicPr>
          <p:nvPr/>
        </p:nvPicPr>
        <p:blipFill>
          <a:blip r:embed="rId4" cstate="print"/>
          <a:stretch>
            <a:fillRect/>
          </a:stretch>
        </p:blipFill>
        <p:spPr>
          <a:xfrm>
            <a:off x="457200" y="5472919"/>
            <a:ext cx="365760" cy="270509"/>
          </a:xfrm>
          <a:prstGeom prst="rect">
            <a:avLst/>
          </a:prstGeom>
        </p:spPr>
      </p:pic>
      <p:sp>
        <p:nvSpPr>
          <p:cNvPr id="11" name="TextBox 10"/>
          <p:cNvSpPr txBox="1"/>
          <p:nvPr/>
        </p:nvSpPr>
        <p:spPr>
          <a:xfrm>
            <a:off x="914400" y="5353854"/>
            <a:ext cx="4014240" cy="477054"/>
          </a:xfrm>
          <a:prstGeom prst="rect">
            <a:avLst/>
          </a:prstGeom>
          <a:noFill/>
        </p:spPr>
        <p:txBody>
          <a:bodyPr wrap="none" rtlCol="0">
            <a:spAutoFit/>
          </a:bodyPr>
          <a:lstStyle/>
          <a:p>
            <a:r>
              <a:rPr lang="en-US" sz="2500" b="1" dirty="0">
                <a:solidFill>
                  <a:srgbClr val="132B71"/>
                </a:solidFill>
                <a:latin typeface="Quicksand" pitchFamily="2" charset="0"/>
              </a:rPr>
              <a:t>projects@rccplindia.com</a:t>
            </a:r>
          </a:p>
        </p:txBody>
      </p:sp>
      <p:pic>
        <p:nvPicPr>
          <p:cNvPr id="12" name="Picture 11" descr="web-icon.png"/>
          <p:cNvPicPr>
            <a:picLocks noChangeAspect="1"/>
          </p:cNvPicPr>
          <p:nvPr/>
        </p:nvPicPr>
        <p:blipFill>
          <a:blip r:embed="rId5"/>
          <a:stretch>
            <a:fillRect/>
          </a:stretch>
        </p:blipFill>
        <p:spPr>
          <a:xfrm>
            <a:off x="472440" y="5906604"/>
            <a:ext cx="365760" cy="361650"/>
          </a:xfrm>
          <a:prstGeom prst="rect">
            <a:avLst/>
          </a:prstGeom>
        </p:spPr>
      </p:pic>
      <p:sp>
        <p:nvSpPr>
          <p:cNvPr id="13" name="TextBox 12"/>
          <p:cNvSpPr txBox="1"/>
          <p:nvPr/>
        </p:nvSpPr>
        <p:spPr>
          <a:xfrm>
            <a:off x="914400" y="5867400"/>
            <a:ext cx="3254417" cy="477054"/>
          </a:xfrm>
          <a:prstGeom prst="rect">
            <a:avLst/>
          </a:prstGeom>
          <a:noFill/>
        </p:spPr>
        <p:txBody>
          <a:bodyPr wrap="none" rtlCol="0">
            <a:spAutoFit/>
          </a:bodyPr>
          <a:lstStyle/>
          <a:p>
            <a:r>
              <a:rPr lang="en-US" sz="2500" b="1" dirty="0">
                <a:solidFill>
                  <a:srgbClr val="132B71"/>
                </a:solidFill>
                <a:latin typeface="Quicksand" pitchFamily="2" charset="0"/>
              </a:rPr>
              <a:t>www.rccplindia.com</a:t>
            </a:r>
          </a:p>
        </p:txBody>
      </p:sp>
      <p:sp>
        <p:nvSpPr>
          <p:cNvPr id="14" name="Rectangle 13"/>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logo-new.png"/>
          <p:cNvPicPr>
            <a:picLocks noChangeAspect="1"/>
          </p:cNvPicPr>
          <p:nvPr/>
        </p:nvPicPr>
        <p:blipFill>
          <a:blip r:embed="rId6" cstate="print"/>
          <a:stretch>
            <a:fillRect/>
          </a:stretch>
        </p:blipFill>
        <p:spPr>
          <a:xfrm>
            <a:off x="1219200" y="496015"/>
            <a:ext cx="6460786" cy="39997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g.jpg"/>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com.png"/>
          <p:cNvPicPr>
            <a:picLocks noChangeAspect="1"/>
          </p:cNvPicPr>
          <p:nvPr/>
        </p:nvPicPr>
        <p:blipFill>
          <a:blip r:embed="rId3"/>
          <a:stretch>
            <a:fillRect/>
          </a:stretch>
        </p:blipFill>
        <p:spPr>
          <a:xfrm>
            <a:off x="381000" y="1005839"/>
            <a:ext cx="3096774" cy="518161"/>
          </a:xfrm>
          <a:prstGeom prst="rect">
            <a:avLst/>
          </a:prstGeom>
        </p:spPr>
      </p:pic>
      <p:sp>
        <p:nvSpPr>
          <p:cNvPr id="8" name="TextBox 7"/>
          <p:cNvSpPr txBox="1"/>
          <p:nvPr/>
        </p:nvSpPr>
        <p:spPr>
          <a:xfrm>
            <a:off x="689212" y="1689080"/>
            <a:ext cx="6433492" cy="4204356"/>
          </a:xfrm>
          <a:prstGeom prst="rect">
            <a:avLst/>
          </a:prstGeom>
          <a:noFill/>
        </p:spPr>
        <p:txBody>
          <a:bodyPr wrap="none" rtlCol="0">
            <a:spAutoFit/>
          </a:bodyPr>
          <a:lstStyle/>
          <a:p>
            <a:pPr>
              <a:lnSpc>
                <a:spcPct val="150000"/>
              </a:lnSpc>
            </a:pPr>
            <a:r>
              <a:rPr lang="nn-NO" b="1" dirty="0">
                <a:latin typeface="Calibri" pitchFamily="34" charset="0"/>
                <a:cs typeface="Calibri" pitchFamily="34" charset="0"/>
              </a:rPr>
              <a:t>PACHAIYAPPA SILKS (Dr. Andal Arumugam – Shopping Complex), </a:t>
            </a:r>
            <a:br>
              <a:rPr lang="nn-NO" b="1" dirty="0">
                <a:latin typeface="Calibri" pitchFamily="34" charset="0"/>
                <a:cs typeface="Calibri" pitchFamily="34" charset="0"/>
              </a:rPr>
            </a:br>
            <a:r>
              <a:rPr lang="nn-NO" b="1" dirty="0">
                <a:latin typeface="Calibri" pitchFamily="34" charset="0"/>
                <a:cs typeface="Calibri" pitchFamily="34" charset="0"/>
              </a:rPr>
              <a:t>T.Nagar, Chennai-  280 Lakhs</a:t>
            </a:r>
          </a:p>
          <a:p>
            <a:pPr>
              <a:lnSpc>
                <a:spcPct val="150000"/>
              </a:lnSpc>
            </a:pPr>
            <a:r>
              <a:rPr lang="nn-NO" b="1" dirty="0">
                <a:latin typeface="Calibri" pitchFamily="34" charset="0"/>
                <a:cs typeface="Calibri" pitchFamily="34" charset="0"/>
              </a:rPr>
              <a:t>Pioneer Protein Point , Pammal, Chennai – 67 Lakhs</a:t>
            </a:r>
          </a:p>
          <a:p>
            <a:pPr>
              <a:lnSpc>
                <a:spcPct val="150000"/>
              </a:lnSpc>
            </a:pPr>
            <a:r>
              <a:rPr lang="nn-NO" b="1" dirty="0">
                <a:latin typeface="Calibri" pitchFamily="34" charset="0"/>
                <a:cs typeface="Calibri" pitchFamily="34" charset="0"/>
              </a:rPr>
              <a:t>Pioneer Protein Point , Madambakkam, Chennai – 57.3 Lakhs</a:t>
            </a:r>
          </a:p>
          <a:p>
            <a:pPr>
              <a:lnSpc>
                <a:spcPct val="150000"/>
              </a:lnSpc>
            </a:pPr>
            <a:r>
              <a:rPr lang="nn-NO" b="1" dirty="0">
                <a:latin typeface="Calibri" pitchFamily="34" charset="0"/>
                <a:cs typeface="Calibri" pitchFamily="34" charset="0"/>
              </a:rPr>
              <a:t>Pioneer Protein Point &amp; Restaurant, GG Nagar, Chennai - 56 Lakhs</a:t>
            </a:r>
          </a:p>
          <a:p>
            <a:pPr>
              <a:lnSpc>
                <a:spcPct val="150000"/>
              </a:lnSpc>
            </a:pPr>
            <a:r>
              <a:rPr lang="nn-NO" b="1" dirty="0">
                <a:latin typeface="Calibri" pitchFamily="34" charset="0"/>
                <a:cs typeface="Calibri" pitchFamily="34" charset="0"/>
              </a:rPr>
              <a:t>Pioneer Protein Point , Kundrathur , Chennai – 52 Lakhs</a:t>
            </a:r>
          </a:p>
          <a:p>
            <a:pPr>
              <a:lnSpc>
                <a:spcPct val="150000"/>
              </a:lnSpc>
            </a:pPr>
            <a:r>
              <a:rPr lang="nn-NO" b="1" dirty="0">
                <a:latin typeface="Calibri" pitchFamily="34" charset="0"/>
                <a:cs typeface="Calibri" pitchFamily="34" charset="0"/>
              </a:rPr>
              <a:t>Pioneer Protein Point , Alapakkam, Chennai – 48.4 Lakhs</a:t>
            </a:r>
          </a:p>
          <a:p>
            <a:pPr>
              <a:lnSpc>
                <a:spcPct val="150000"/>
              </a:lnSpc>
            </a:pPr>
            <a:r>
              <a:rPr lang="nn-NO" b="1" dirty="0">
                <a:latin typeface="Calibri" pitchFamily="34" charset="0"/>
                <a:cs typeface="Calibri" pitchFamily="34" charset="0"/>
              </a:rPr>
              <a:t>Pioneer Protein Point , Iyyapanthangal Chennai – 43 Lakhs</a:t>
            </a:r>
          </a:p>
          <a:p>
            <a:pPr>
              <a:lnSpc>
                <a:spcPct val="150000"/>
              </a:lnSpc>
            </a:pPr>
            <a:r>
              <a:rPr lang="nn-NO" b="1" dirty="0">
                <a:latin typeface="Calibri" pitchFamily="34" charset="0"/>
                <a:cs typeface="Calibri" pitchFamily="34" charset="0"/>
              </a:rPr>
              <a:t>Realty Holding LLP – Nungambakkam – 19 Lakhs</a:t>
            </a:r>
          </a:p>
          <a:p>
            <a:pPr>
              <a:lnSpc>
                <a:spcPct val="150000"/>
              </a:lnSpc>
            </a:pPr>
            <a:endParaRPr lang="nn-NO" b="1" dirty="0">
              <a:latin typeface="Calibri" pitchFamily="34" charset="0"/>
              <a:cs typeface="Calibri" pitchFamily="34" charset="0"/>
            </a:endParaRPr>
          </a:p>
        </p:txBody>
      </p:sp>
      <p:pic>
        <p:nvPicPr>
          <p:cNvPr id="9" name="Picture 8" descr="gree-arr.png"/>
          <p:cNvPicPr>
            <a:picLocks noChangeAspect="1"/>
          </p:cNvPicPr>
          <p:nvPr/>
        </p:nvPicPr>
        <p:blipFill>
          <a:blip r:embed="rId4" cstate="print"/>
          <a:stretch>
            <a:fillRect/>
          </a:stretch>
        </p:blipFill>
        <p:spPr>
          <a:xfrm>
            <a:off x="460612" y="1899392"/>
            <a:ext cx="231648" cy="170688"/>
          </a:xfrm>
          <a:prstGeom prst="rect">
            <a:avLst/>
          </a:prstGeom>
        </p:spPr>
      </p:pic>
      <p:pic>
        <p:nvPicPr>
          <p:cNvPr id="10" name="Picture 9" descr="gree-arr.png"/>
          <p:cNvPicPr>
            <a:picLocks noChangeAspect="1"/>
          </p:cNvPicPr>
          <p:nvPr/>
        </p:nvPicPr>
        <p:blipFill>
          <a:blip r:embed="rId4" cstate="print"/>
          <a:stretch>
            <a:fillRect/>
          </a:stretch>
        </p:blipFill>
        <p:spPr>
          <a:xfrm>
            <a:off x="457200" y="2724912"/>
            <a:ext cx="231648" cy="170688"/>
          </a:xfrm>
          <a:prstGeom prst="rect">
            <a:avLst/>
          </a:prstGeom>
        </p:spPr>
      </p:pic>
      <p:pic>
        <p:nvPicPr>
          <p:cNvPr id="16" name="Picture 15" descr="gree-arr.png"/>
          <p:cNvPicPr>
            <a:picLocks noChangeAspect="1"/>
          </p:cNvPicPr>
          <p:nvPr/>
        </p:nvPicPr>
        <p:blipFill>
          <a:blip r:embed="rId4" cstate="print"/>
          <a:stretch>
            <a:fillRect/>
          </a:stretch>
        </p:blipFill>
        <p:spPr>
          <a:xfrm>
            <a:off x="457200" y="3124200"/>
            <a:ext cx="231648" cy="170688"/>
          </a:xfrm>
          <a:prstGeom prst="rect">
            <a:avLst/>
          </a:prstGeom>
        </p:spPr>
      </p:pic>
      <p:pic>
        <p:nvPicPr>
          <p:cNvPr id="17" name="Picture 16" descr="gree-arr.png"/>
          <p:cNvPicPr>
            <a:picLocks noChangeAspect="1"/>
          </p:cNvPicPr>
          <p:nvPr/>
        </p:nvPicPr>
        <p:blipFill>
          <a:blip r:embed="rId4" cstate="print"/>
          <a:stretch>
            <a:fillRect/>
          </a:stretch>
        </p:blipFill>
        <p:spPr>
          <a:xfrm>
            <a:off x="451104" y="3532388"/>
            <a:ext cx="231648" cy="170688"/>
          </a:xfrm>
          <a:prstGeom prst="rect">
            <a:avLst/>
          </a:prstGeom>
        </p:spPr>
      </p:pic>
      <p:pic>
        <p:nvPicPr>
          <p:cNvPr id="2" name="Picture 1" descr="gree-arr.png">
            <a:extLst>
              <a:ext uri="{FF2B5EF4-FFF2-40B4-BE49-F238E27FC236}">
                <a16:creationId xmlns:a16="http://schemas.microsoft.com/office/drawing/2014/main" id="{7C87B202-30CE-0EBE-C405-754CC36F8B6B}"/>
              </a:ext>
            </a:extLst>
          </p:cNvPr>
          <p:cNvPicPr>
            <a:picLocks noChangeAspect="1"/>
          </p:cNvPicPr>
          <p:nvPr/>
        </p:nvPicPr>
        <p:blipFill>
          <a:blip r:embed="rId4" cstate="print"/>
          <a:stretch>
            <a:fillRect/>
          </a:stretch>
        </p:blipFill>
        <p:spPr>
          <a:xfrm>
            <a:off x="457564" y="3955816"/>
            <a:ext cx="231648" cy="170688"/>
          </a:xfrm>
          <a:prstGeom prst="rect">
            <a:avLst/>
          </a:prstGeom>
        </p:spPr>
      </p:pic>
      <p:pic>
        <p:nvPicPr>
          <p:cNvPr id="3" name="Picture 2" descr="gree-arr.png">
            <a:extLst>
              <a:ext uri="{FF2B5EF4-FFF2-40B4-BE49-F238E27FC236}">
                <a16:creationId xmlns:a16="http://schemas.microsoft.com/office/drawing/2014/main" id="{7116F32B-5309-AC23-1129-D1B4166A02D3}"/>
              </a:ext>
            </a:extLst>
          </p:cNvPr>
          <p:cNvPicPr>
            <a:picLocks noChangeAspect="1"/>
          </p:cNvPicPr>
          <p:nvPr/>
        </p:nvPicPr>
        <p:blipFill>
          <a:blip r:embed="rId4" cstate="print"/>
          <a:stretch>
            <a:fillRect/>
          </a:stretch>
        </p:blipFill>
        <p:spPr>
          <a:xfrm>
            <a:off x="457200" y="4380464"/>
            <a:ext cx="231648" cy="170688"/>
          </a:xfrm>
          <a:prstGeom prst="rect">
            <a:avLst/>
          </a:prstGeom>
        </p:spPr>
      </p:pic>
      <p:pic>
        <p:nvPicPr>
          <p:cNvPr id="11" name="Picture 10" descr="gree-arr.png">
            <a:extLst>
              <a:ext uri="{FF2B5EF4-FFF2-40B4-BE49-F238E27FC236}">
                <a16:creationId xmlns:a16="http://schemas.microsoft.com/office/drawing/2014/main" id="{0C572B30-3A65-4F1A-9B71-A2E26B913F87}"/>
              </a:ext>
            </a:extLst>
          </p:cNvPr>
          <p:cNvPicPr>
            <a:picLocks noChangeAspect="1"/>
          </p:cNvPicPr>
          <p:nvPr/>
        </p:nvPicPr>
        <p:blipFill>
          <a:blip r:embed="rId4" cstate="print"/>
          <a:stretch>
            <a:fillRect/>
          </a:stretch>
        </p:blipFill>
        <p:spPr>
          <a:xfrm>
            <a:off x="460612" y="4757196"/>
            <a:ext cx="231648" cy="170688"/>
          </a:xfrm>
          <a:prstGeom prst="rect">
            <a:avLst/>
          </a:prstGeom>
        </p:spPr>
      </p:pic>
      <p:pic>
        <p:nvPicPr>
          <p:cNvPr id="12" name="Picture 11" descr="gree-arr.png">
            <a:extLst>
              <a:ext uri="{FF2B5EF4-FFF2-40B4-BE49-F238E27FC236}">
                <a16:creationId xmlns:a16="http://schemas.microsoft.com/office/drawing/2014/main" id="{7303BA01-0CD9-F136-E234-7765EF2A1B25}"/>
              </a:ext>
            </a:extLst>
          </p:cNvPr>
          <p:cNvPicPr>
            <a:picLocks noChangeAspect="1"/>
          </p:cNvPicPr>
          <p:nvPr/>
        </p:nvPicPr>
        <p:blipFill>
          <a:blip r:embed="rId4" cstate="print"/>
          <a:stretch>
            <a:fillRect/>
          </a:stretch>
        </p:blipFill>
        <p:spPr>
          <a:xfrm>
            <a:off x="457564" y="5165384"/>
            <a:ext cx="231648" cy="17068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g.jpg"/>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gov.png"/>
          <p:cNvPicPr>
            <a:picLocks noChangeAspect="1"/>
          </p:cNvPicPr>
          <p:nvPr/>
        </p:nvPicPr>
        <p:blipFill>
          <a:blip r:embed="rId3"/>
          <a:stretch>
            <a:fillRect/>
          </a:stretch>
        </p:blipFill>
        <p:spPr>
          <a:xfrm>
            <a:off x="381000" y="914400"/>
            <a:ext cx="3096774" cy="518161"/>
          </a:xfrm>
          <a:prstGeom prst="rect">
            <a:avLst/>
          </a:prstGeom>
        </p:spPr>
      </p:pic>
      <p:sp>
        <p:nvSpPr>
          <p:cNvPr id="8" name="TextBox 7"/>
          <p:cNvSpPr txBox="1"/>
          <p:nvPr/>
        </p:nvSpPr>
        <p:spPr>
          <a:xfrm>
            <a:off x="685800" y="1681877"/>
            <a:ext cx="6226513" cy="2542363"/>
          </a:xfrm>
          <a:prstGeom prst="rect">
            <a:avLst/>
          </a:prstGeom>
          <a:noFill/>
        </p:spPr>
        <p:txBody>
          <a:bodyPr wrap="none" rtlCol="0">
            <a:spAutoFit/>
          </a:bodyPr>
          <a:lstStyle/>
          <a:p>
            <a:pPr>
              <a:lnSpc>
                <a:spcPct val="150000"/>
              </a:lnSpc>
            </a:pPr>
            <a:r>
              <a:rPr lang="nn-NO" b="1" dirty="0">
                <a:latin typeface="Calibri" pitchFamily="34" charset="0"/>
                <a:cs typeface="Calibri" pitchFamily="34" charset="0"/>
              </a:rPr>
              <a:t>Indian Port Association - Chennai Port  Trust  - Network Project </a:t>
            </a:r>
            <a:br>
              <a:rPr lang="nn-NO" b="1" dirty="0">
                <a:latin typeface="Calibri" pitchFamily="34" charset="0"/>
                <a:cs typeface="Calibri" pitchFamily="34" charset="0"/>
              </a:rPr>
            </a:br>
            <a:r>
              <a:rPr lang="nn-NO" b="1" dirty="0">
                <a:latin typeface="Calibri" pitchFamily="34" charset="0"/>
                <a:cs typeface="Calibri" pitchFamily="34" charset="0"/>
              </a:rPr>
              <a:t>(Under Tech Mahindra Limited) - 152 Lakhs</a:t>
            </a:r>
          </a:p>
          <a:p>
            <a:pPr>
              <a:lnSpc>
                <a:spcPct val="150000"/>
              </a:lnSpc>
            </a:pPr>
            <a:r>
              <a:rPr lang="nn-NO" b="1" dirty="0">
                <a:latin typeface="Calibri" pitchFamily="34" charset="0"/>
                <a:cs typeface="Calibri" pitchFamily="34" charset="0"/>
              </a:rPr>
              <a:t>Indian Port Association - Chennai Port  Trust  - Infra Project </a:t>
            </a:r>
            <a:br>
              <a:rPr lang="nn-NO" b="1" dirty="0">
                <a:latin typeface="Calibri" pitchFamily="34" charset="0"/>
                <a:cs typeface="Calibri" pitchFamily="34" charset="0"/>
              </a:rPr>
            </a:br>
            <a:r>
              <a:rPr lang="nn-NO" b="1" dirty="0">
                <a:latin typeface="Calibri" pitchFamily="34" charset="0"/>
                <a:cs typeface="Calibri" pitchFamily="34" charset="0"/>
              </a:rPr>
              <a:t>(Under Tech Mahindra Limited) - 114 Lakhs</a:t>
            </a:r>
          </a:p>
          <a:p>
            <a:pPr>
              <a:lnSpc>
                <a:spcPct val="150000"/>
              </a:lnSpc>
            </a:pPr>
            <a:r>
              <a:rPr lang="nn-NO" b="1" dirty="0">
                <a:latin typeface="Calibri" pitchFamily="34" charset="0"/>
                <a:cs typeface="Calibri" pitchFamily="34" charset="0"/>
              </a:rPr>
              <a:t>Government Model Highger Secondary School </a:t>
            </a:r>
            <a:br>
              <a:rPr lang="nn-NO" b="1" dirty="0">
                <a:latin typeface="Calibri" pitchFamily="34" charset="0"/>
                <a:cs typeface="Calibri" pitchFamily="34" charset="0"/>
              </a:rPr>
            </a:br>
            <a:r>
              <a:rPr lang="nn-NO" b="1" dirty="0">
                <a:latin typeface="Calibri" pitchFamily="34" charset="0"/>
                <a:cs typeface="Calibri" pitchFamily="34" charset="0"/>
              </a:rPr>
              <a:t>– Perambalur – 15 Lakhs</a:t>
            </a:r>
          </a:p>
        </p:txBody>
      </p:sp>
      <p:pic>
        <p:nvPicPr>
          <p:cNvPr id="9" name="Picture 8" descr="gree-arr.png"/>
          <p:cNvPicPr>
            <a:picLocks noChangeAspect="1"/>
          </p:cNvPicPr>
          <p:nvPr/>
        </p:nvPicPr>
        <p:blipFill>
          <a:blip r:embed="rId4" cstate="print"/>
          <a:stretch>
            <a:fillRect/>
          </a:stretch>
        </p:blipFill>
        <p:spPr>
          <a:xfrm>
            <a:off x="457200" y="1892189"/>
            <a:ext cx="231648" cy="170688"/>
          </a:xfrm>
          <a:prstGeom prst="rect">
            <a:avLst/>
          </a:prstGeom>
        </p:spPr>
      </p:pic>
      <p:pic>
        <p:nvPicPr>
          <p:cNvPr id="10" name="Picture 9" descr="gree-arr.png"/>
          <p:cNvPicPr>
            <a:picLocks noChangeAspect="1"/>
          </p:cNvPicPr>
          <p:nvPr/>
        </p:nvPicPr>
        <p:blipFill>
          <a:blip r:embed="rId4" cstate="print"/>
          <a:stretch>
            <a:fillRect/>
          </a:stretch>
        </p:blipFill>
        <p:spPr>
          <a:xfrm>
            <a:off x="457200" y="2667000"/>
            <a:ext cx="231648" cy="170688"/>
          </a:xfrm>
          <a:prstGeom prst="rect">
            <a:avLst/>
          </a:prstGeom>
        </p:spPr>
      </p:pic>
      <p:pic>
        <p:nvPicPr>
          <p:cNvPr id="11" name="Picture 10" descr="gree-arr.png"/>
          <p:cNvPicPr>
            <a:picLocks noChangeAspect="1"/>
          </p:cNvPicPr>
          <p:nvPr/>
        </p:nvPicPr>
        <p:blipFill>
          <a:blip r:embed="rId4" cstate="print"/>
          <a:stretch>
            <a:fillRect/>
          </a:stretch>
        </p:blipFill>
        <p:spPr>
          <a:xfrm>
            <a:off x="457200" y="3505200"/>
            <a:ext cx="231648" cy="1524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g.jpg"/>
          <p:cNvPicPr>
            <a:picLocks noChangeAspect="1"/>
          </p:cNvPicPr>
          <p:nvPr/>
        </p:nvPicPr>
        <p:blipFill>
          <a:blip r:embed="rId2"/>
          <a:stretch>
            <a:fillRect/>
          </a:stretch>
        </p:blipFill>
        <p:spPr>
          <a:xfrm>
            <a:off x="0" y="0"/>
            <a:ext cx="9144000" cy="6858000"/>
          </a:xfrm>
          <a:prstGeom prst="rect">
            <a:avLst/>
          </a:prstGeom>
        </p:spPr>
      </p:pic>
      <p:pic>
        <p:nvPicPr>
          <p:cNvPr id="13" name="Picture 12" descr="indu.png"/>
          <p:cNvPicPr>
            <a:picLocks noChangeAspect="1"/>
          </p:cNvPicPr>
          <p:nvPr/>
        </p:nvPicPr>
        <p:blipFill>
          <a:blip r:embed="rId3"/>
          <a:stretch>
            <a:fillRect/>
          </a:stretch>
        </p:blipFill>
        <p:spPr>
          <a:xfrm>
            <a:off x="381000" y="777239"/>
            <a:ext cx="2926086" cy="518161"/>
          </a:xfrm>
          <a:prstGeom prst="rect">
            <a:avLst/>
          </a:prstGeom>
        </p:spPr>
      </p:pic>
      <p:sp>
        <p:nvSpPr>
          <p:cNvPr id="14" name="TextBox 13"/>
          <p:cNvSpPr txBox="1"/>
          <p:nvPr/>
        </p:nvSpPr>
        <p:spPr>
          <a:xfrm>
            <a:off x="685800" y="1371600"/>
            <a:ext cx="6892784" cy="3788858"/>
          </a:xfrm>
          <a:prstGeom prst="rect">
            <a:avLst/>
          </a:prstGeom>
          <a:noFill/>
        </p:spPr>
        <p:txBody>
          <a:bodyPr wrap="none" rtlCol="0">
            <a:spAutoFit/>
          </a:bodyPr>
          <a:lstStyle/>
          <a:p>
            <a:pPr>
              <a:lnSpc>
                <a:spcPct val="150000"/>
              </a:lnSpc>
            </a:pPr>
            <a:r>
              <a:rPr lang="nn-NO" b="1" dirty="0">
                <a:latin typeface="Calibri" pitchFamily="34" charset="0"/>
                <a:cs typeface="Calibri" pitchFamily="34" charset="0"/>
              </a:rPr>
              <a:t>Flextronics – Sriperumbathur, Chennai – 218 Lakhs</a:t>
            </a:r>
            <a:br>
              <a:rPr lang="nn-NO" b="1" dirty="0">
                <a:latin typeface="Calibri" pitchFamily="34" charset="0"/>
                <a:cs typeface="Calibri" pitchFamily="34" charset="0"/>
              </a:rPr>
            </a:br>
            <a:r>
              <a:rPr lang="en-US" b="1" dirty="0">
                <a:latin typeface="Calibri" pitchFamily="34" charset="0"/>
                <a:cs typeface="Calibri" pitchFamily="34" charset="0"/>
              </a:rPr>
              <a:t>KAR REALITY HOLDING LLP- CHENGALPATTU – 204 LAKHS</a:t>
            </a:r>
            <a:br>
              <a:rPr lang="nn-NO" b="1" dirty="0">
                <a:latin typeface="Calibri" pitchFamily="34" charset="0"/>
                <a:cs typeface="Calibri" pitchFamily="34" charset="0"/>
              </a:rPr>
            </a:br>
            <a:r>
              <a:rPr lang="en-US" b="1" dirty="0">
                <a:latin typeface="Calibri" pitchFamily="34" charset="0"/>
                <a:cs typeface="Calibri" pitchFamily="34" charset="0"/>
              </a:rPr>
              <a:t>RK SHIRTS PRIVATE LIMITED – PATNA – BIHAR – 86.7 Lakhs</a:t>
            </a:r>
            <a:endParaRPr lang="nn-NO" b="1" dirty="0">
              <a:latin typeface="Calibri" pitchFamily="34" charset="0"/>
              <a:cs typeface="Calibri" pitchFamily="34" charset="0"/>
            </a:endParaRPr>
          </a:p>
          <a:p>
            <a:pPr>
              <a:lnSpc>
                <a:spcPct val="150000"/>
              </a:lnSpc>
            </a:pPr>
            <a:r>
              <a:rPr lang="nn-NO" b="1" dirty="0">
                <a:latin typeface="Calibri" pitchFamily="34" charset="0"/>
                <a:cs typeface="Calibri" pitchFamily="34" charset="0"/>
              </a:rPr>
              <a:t>Pina Abrasives India Pvt Ltd (Eura-D&amp;A) – Sricity , Thada, Ap - 70 Lakhs</a:t>
            </a:r>
          </a:p>
          <a:p>
            <a:pPr>
              <a:lnSpc>
                <a:spcPct val="150000"/>
              </a:lnSpc>
            </a:pPr>
            <a:r>
              <a:rPr lang="nn-NO" b="1" dirty="0">
                <a:latin typeface="Calibri" pitchFamily="34" charset="0"/>
                <a:cs typeface="Calibri" pitchFamily="34" charset="0"/>
              </a:rPr>
              <a:t>Ampenol Mobile Communication Products India Limited - Sricity Sez, </a:t>
            </a:r>
            <a:br>
              <a:rPr lang="nn-NO" b="1" dirty="0">
                <a:latin typeface="Calibri" pitchFamily="34" charset="0"/>
                <a:cs typeface="Calibri" pitchFamily="34" charset="0"/>
              </a:rPr>
            </a:br>
            <a:r>
              <a:rPr lang="nn-NO" b="1" dirty="0">
                <a:latin typeface="Calibri" pitchFamily="34" charset="0"/>
                <a:cs typeface="Calibri" pitchFamily="34" charset="0"/>
              </a:rPr>
              <a:t>Thada, Ap - 65 Lakhs</a:t>
            </a:r>
          </a:p>
          <a:p>
            <a:pPr>
              <a:lnSpc>
                <a:spcPct val="150000"/>
              </a:lnSpc>
            </a:pPr>
            <a:r>
              <a:rPr lang="nn-NO" b="1" dirty="0">
                <a:latin typeface="Calibri" pitchFamily="34" charset="0"/>
                <a:cs typeface="Calibri" pitchFamily="34" charset="0"/>
              </a:rPr>
              <a:t>Southern Group Of Industries - Alwarpet, Chennai- 60 Lakhs</a:t>
            </a:r>
          </a:p>
          <a:p>
            <a:pPr>
              <a:lnSpc>
                <a:spcPct val="150000"/>
              </a:lnSpc>
            </a:pPr>
            <a:r>
              <a:rPr lang="nn-NO" b="1" dirty="0">
                <a:latin typeface="Calibri" pitchFamily="34" charset="0"/>
                <a:cs typeface="Calibri" pitchFamily="34" charset="0"/>
              </a:rPr>
              <a:t>Mas Linea Leather Accessories Pvt Limited, Mepz, Chennai – 55 Lakhs</a:t>
            </a:r>
          </a:p>
          <a:p>
            <a:pPr>
              <a:lnSpc>
                <a:spcPct val="150000"/>
              </a:lnSpc>
            </a:pPr>
            <a:r>
              <a:rPr lang="nn-NO" b="1" dirty="0">
                <a:latin typeface="Calibri" pitchFamily="34" charset="0"/>
                <a:cs typeface="Calibri" pitchFamily="34" charset="0"/>
              </a:rPr>
              <a:t>EMCEE Fabrictech &amp; Pressing Pvt Ltd – Irungattukottai – 28 Lakhs</a:t>
            </a:r>
          </a:p>
        </p:txBody>
      </p:sp>
      <p:pic>
        <p:nvPicPr>
          <p:cNvPr id="15" name="Picture 14" descr="gree-arr.png"/>
          <p:cNvPicPr>
            <a:picLocks noChangeAspect="1"/>
          </p:cNvPicPr>
          <p:nvPr/>
        </p:nvPicPr>
        <p:blipFill>
          <a:blip r:embed="rId4" cstate="print"/>
          <a:stretch>
            <a:fillRect/>
          </a:stretch>
        </p:blipFill>
        <p:spPr>
          <a:xfrm>
            <a:off x="457200" y="1581912"/>
            <a:ext cx="231648" cy="170688"/>
          </a:xfrm>
          <a:prstGeom prst="rect">
            <a:avLst/>
          </a:prstGeom>
        </p:spPr>
      </p:pic>
      <p:pic>
        <p:nvPicPr>
          <p:cNvPr id="16" name="Picture 15" descr="gree-arr.png"/>
          <p:cNvPicPr>
            <a:picLocks noChangeAspect="1"/>
          </p:cNvPicPr>
          <p:nvPr/>
        </p:nvPicPr>
        <p:blipFill>
          <a:blip r:embed="rId4" cstate="print"/>
          <a:stretch>
            <a:fillRect/>
          </a:stretch>
        </p:blipFill>
        <p:spPr>
          <a:xfrm>
            <a:off x="457200" y="1981200"/>
            <a:ext cx="231648" cy="170688"/>
          </a:xfrm>
          <a:prstGeom prst="rect">
            <a:avLst/>
          </a:prstGeom>
        </p:spPr>
      </p:pic>
      <p:pic>
        <p:nvPicPr>
          <p:cNvPr id="17" name="Picture 16" descr="gree-arr.png"/>
          <p:cNvPicPr>
            <a:picLocks noChangeAspect="1"/>
          </p:cNvPicPr>
          <p:nvPr/>
        </p:nvPicPr>
        <p:blipFill>
          <a:blip r:embed="rId4" cstate="print"/>
          <a:stretch>
            <a:fillRect/>
          </a:stretch>
        </p:blipFill>
        <p:spPr>
          <a:xfrm>
            <a:off x="457200" y="3239085"/>
            <a:ext cx="231648" cy="170688"/>
          </a:xfrm>
          <a:prstGeom prst="rect">
            <a:avLst/>
          </a:prstGeom>
        </p:spPr>
      </p:pic>
      <p:pic>
        <p:nvPicPr>
          <p:cNvPr id="18" name="Picture 17" descr="gree-arr.png"/>
          <p:cNvPicPr>
            <a:picLocks noChangeAspect="1"/>
          </p:cNvPicPr>
          <p:nvPr/>
        </p:nvPicPr>
        <p:blipFill>
          <a:blip r:embed="rId4" cstate="print"/>
          <a:stretch>
            <a:fillRect/>
          </a:stretch>
        </p:blipFill>
        <p:spPr>
          <a:xfrm>
            <a:off x="457200" y="2420112"/>
            <a:ext cx="231648" cy="170688"/>
          </a:xfrm>
          <a:prstGeom prst="rect">
            <a:avLst/>
          </a:prstGeom>
        </p:spPr>
      </p:pic>
      <p:pic>
        <p:nvPicPr>
          <p:cNvPr id="19" name="Picture 18" descr="gree-arr.png"/>
          <p:cNvPicPr>
            <a:picLocks noChangeAspect="1"/>
          </p:cNvPicPr>
          <p:nvPr/>
        </p:nvPicPr>
        <p:blipFill>
          <a:blip r:embed="rId4" cstate="print"/>
          <a:stretch>
            <a:fillRect/>
          </a:stretch>
        </p:blipFill>
        <p:spPr>
          <a:xfrm>
            <a:off x="457200" y="2801112"/>
            <a:ext cx="231648" cy="170688"/>
          </a:xfrm>
          <a:prstGeom prst="rect">
            <a:avLst/>
          </a:prstGeom>
        </p:spPr>
      </p:pic>
      <p:pic>
        <p:nvPicPr>
          <p:cNvPr id="20" name="Picture 19" descr="gree-arr.png"/>
          <p:cNvPicPr>
            <a:picLocks noChangeAspect="1"/>
          </p:cNvPicPr>
          <p:nvPr/>
        </p:nvPicPr>
        <p:blipFill>
          <a:blip r:embed="rId4" cstate="print"/>
          <a:stretch>
            <a:fillRect/>
          </a:stretch>
        </p:blipFill>
        <p:spPr>
          <a:xfrm>
            <a:off x="454152" y="4020312"/>
            <a:ext cx="231648" cy="170688"/>
          </a:xfrm>
          <a:prstGeom prst="rect">
            <a:avLst/>
          </a:prstGeom>
        </p:spPr>
      </p:pic>
      <p:pic>
        <p:nvPicPr>
          <p:cNvPr id="21" name="Picture 20" descr="gree-arr.png"/>
          <p:cNvPicPr>
            <a:picLocks noChangeAspect="1"/>
          </p:cNvPicPr>
          <p:nvPr/>
        </p:nvPicPr>
        <p:blipFill>
          <a:blip r:embed="rId4" cstate="print"/>
          <a:stretch>
            <a:fillRect/>
          </a:stretch>
        </p:blipFill>
        <p:spPr>
          <a:xfrm>
            <a:off x="454152" y="4419600"/>
            <a:ext cx="231648" cy="170688"/>
          </a:xfrm>
          <a:prstGeom prst="rect">
            <a:avLst/>
          </a:prstGeom>
        </p:spPr>
      </p:pic>
      <p:sp>
        <p:nvSpPr>
          <p:cNvPr id="22" name="Rectangle 21"/>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gree-arr.png"/>
          <p:cNvPicPr>
            <a:picLocks noChangeAspect="1"/>
          </p:cNvPicPr>
          <p:nvPr/>
        </p:nvPicPr>
        <p:blipFill>
          <a:blip r:embed="rId4" cstate="print"/>
          <a:stretch>
            <a:fillRect/>
          </a:stretch>
        </p:blipFill>
        <p:spPr>
          <a:xfrm>
            <a:off x="457200" y="4858512"/>
            <a:ext cx="231648" cy="17068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g.jpg"/>
          <p:cNvPicPr>
            <a:picLocks noChangeAspect="1"/>
          </p:cNvPicPr>
          <p:nvPr/>
        </p:nvPicPr>
        <p:blipFill>
          <a:blip r:embed="rId2"/>
          <a:stretch>
            <a:fillRect/>
          </a:stretch>
        </p:blipFill>
        <p:spPr>
          <a:xfrm>
            <a:off x="0" y="0"/>
            <a:ext cx="9144000" cy="6858000"/>
          </a:xfrm>
          <a:prstGeom prst="rect">
            <a:avLst/>
          </a:prstGeom>
        </p:spPr>
      </p:pic>
      <p:pic>
        <p:nvPicPr>
          <p:cNvPr id="6" name="Picture 5" descr="ongo.png"/>
          <p:cNvPicPr>
            <a:picLocks noChangeAspect="1"/>
          </p:cNvPicPr>
          <p:nvPr/>
        </p:nvPicPr>
        <p:blipFill>
          <a:blip r:embed="rId3"/>
          <a:stretch>
            <a:fillRect/>
          </a:stretch>
        </p:blipFill>
        <p:spPr>
          <a:xfrm>
            <a:off x="1789170" y="609600"/>
            <a:ext cx="5565659" cy="603505"/>
          </a:xfrm>
          <a:prstGeom prst="rect">
            <a:avLst/>
          </a:prstGeom>
        </p:spPr>
      </p:pic>
      <p:sp>
        <p:nvSpPr>
          <p:cNvPr id="7" name="TextBox 6"/>
          <p:cNvSpPr txBox="1"/>
          <p:nvPr/>
        </p:nvSpPr>
        <p:spPr>
          <a:xfrm>
            <a:off x="944828" y="1433185"/>
            <a:ext cx="6176178" cy="4204356"/>
          </a:xfrm>
          <a:prstGeom prst="rect">
            <a:avLst/>
          </a:prstGeom>
          <a:noFill/>
        </p:spPr>
        <p:txBody>
          <a:bodyPr wrap="none" rtlCol="0">
            <a:spAutoFit/>
          </a:bodyPr>
          <a:lstStyle/>
          <a:p>
            <a:pPr>
              <a:lnSpc>
                <a:spcPct val="150000"/>
              </a:lnSpc>
            </a:pPr>
            <a:r>
              <a:rPr lang="en-US" b="1" dirty="0">
                <a:latin typeface="Calibri" pitchFamily="34" charset="0"/>
                <a:cs typeface="Calibri" pitchFamily="34" charset="0"/>
              </a:rPr>
              <a:t>JIPMER Hospital - Karaikal - 2600 Lakhs</a:t>
            </a:r>
          </a:p>
          <a:p>
            <a:pPr>
              <a:lnSpc>
                <a:spcPct val="150000"/>
              </a:lnSpc>
            </a:pPr>
            <a:r>
              <a:rPr lang="en-US" b="1" dirty="0">
                <a:latin typeface="Calibri" pitchFamily="34" charset="0"/>
                <a:cs typeface="Calibri" pitchFamily="34" charset="0"/>
              </a:rPr>
              <a:t>Railway Station Revamping Work - Rameshwaram - 1230 Lakhs</a:t>
            </a:r>
          </a:p>
          <a:p>
            <a:pPr>
              <a:lnSpc>
                <a:spcPct val="150000"/>
              </a:lnSpc>
            </a:pPr>
            <a:r>
              <a:rPr lang="en-US" b="1" dirty="0">
                <a:latin typeface="Calibri" pitchFamily="34" charset="0"/>
                <a:cs typeface="Calibri" pitchFamily="34" charset="0"/>
              </a:rPr>
              <a:t>Infra Development Work For SBIOA Campus  </a:t>
            </a:r>
            <a:br>
              <a:rPr lang="en-US" b="1" dirty="0">
                <a:latin typeface="Calibri" pitchFamily="34" charset="0"/>
                <a:cs typeface="Calibri" pitchFamily="34" charset="0"/>
              </a:rPr>
            </a:br>
            <a:r>
              <a:rPr lang="en-US" b="1" dirty="0">
                <a:latin typeface="Calibri" pitchFamily="34" charset="0"/>
                <a:cs typeface="Calibri" pitchFamily="34" charset="0"/>
              </a:rPr>
              <a:t>Sonalur, Chennai - 513 Lakhs</a:t>
            </a:r>
          </a:p>
          <a:p>
            <a:pPr>
              <a:lnSpc>
                <a:spcPct val="150000"/>
              </a:lnSpc>
            </a:pPr>
            <a:r>
              <a:rPr lang="en-US" b="1" dirty="0">
                <a:latin typeface="Calibri" pitchFamily="34" charset="0"/>
                <a:cs typeface="Calibri" pitchFamily="34" charset="0"/>
              </a:rPr>
              <a:t>SBIOA  International School  Project - 350 Lakhs</a:t>
            </a:r>
          </a:p>
          <a:p>
            <a:pPr>
              <a:lnSpc>
                <a:spcPct val="150000"/>
              </a:lnSpc>
            </a:pPr>
            <a:r>
              <a:rPr lang="en-US" b="1" dirty="0">
                <a:latin typeface="Calibri" pitchFamily="34" charset="0"/>
                <a:cs typeface="Calibri" pitchFamily="34" charset="0"/>
              </a:rPr>
              <a:t>SBIOA  Arts &amp; Science College - 251 Lakhs</a:t>
            </a:r>
            <a:br>
              <a:rPr lang="en-US" b="1" dirty="0">
                <a:latin typeface="Calibri" pitchFamily="34" charset="0"/>
                <a:cs typeface="Calibri" pitchFamily="34" charset="0"/>
              </a:rPr>
            </a:br>
            <a:r>
              <a:rPr lang="en-US" b="1" dirty="0">
                <a:latin typeface="Calibri" pitchFamily="34" charset="0"/>
                <a:cs typeface="Calibri" pitchFamily="34" charset="0"/>
              </a:rPr>
              <a:t> The Sea - La Palmera Beach Resort (K4 Groups) </a:t>
            </a:r>
            <a:br>
              <a:rPr lang="en-US" b="1" dirty="0">
                <a:latin typeface="Calibri" pitchFamily="34" charset="0"/>
                <a:cs typeface="Calibri" pitchFamily="34" charset="0"/>
              </a:rPr>
            </a:br>
            <a:r>
              <a:rPr lang="en-US" b="1" dirty="0">
                <a:latin typeface="Calibri" pitchFamily="34" charset="0"/>
                <a:cs typeface="Calibri" pitchFamily="34" charset="0"/>
              </a:rPr>
              <a:t> - ECR - Sayalkudi - Ramanathapuram - 186.3 Lakhs</a:t>
            </a:r>
          </a:p>
          <a:p>
            <a:pPr>
              <a:lnSpc>
                <a:spcPct val="150000"/>
              </a:lnSpc>
            </a:pPr>
            <a:r>
              <a:rPr lang="en-US" b="1" dirty="0">
                <a:latin typeface="Calibri" pitchFamily="34" charset="0"/>
                <a:cs typeface="Calibri" pitchFamily="34" charset="0"/>
              </a:rPr>
              <a:t>SBIOA  MBA College Project - 119 Lakhs</a:t>
            </a:r>
          </a:p>
          <a:p>
            <a:pPr>
              <a:lnSpc>
                <a:spcPct val="150000"/>
              </a:lnSpc>
            </a:pPr>
            <a:r>
              <a:rPr lang="en-US" b="1" dirty="0">
                <a:latin typeface="Calibri" pitchFamily="34" charset="0"/>
                <a:cs typeface="Calibri" pitchFamily="34" charset="0"/>
              </a:rPr>
              <a:t>Mr. Kothandamoorthi - Residency - Kolathur - 105 Lakhs</a:t>
            </a:r>
          </a:p>
        </p:txBody>
      </p:sp>
      <p:pic>
        <p:nvPicPr>
          <p:cNvPr id="8" name="Picture 7" descr="gree-arr.png"/>
          <p:cNvPicPr>
            <a:picLocks noChangeAspect="1"/>
          </p:cNvPicPr>
          <p:nvPr/>
        </p:nvPicPr>
        <p:blipFill>
          <a:blip r:embed="rId4" cstate="print"/>
          <a:stretch>
            <a:fillRect/>
          </a:stretch>
        </p:blipFill>
        <p:spPr>
          <a:xfrm>
            <a:off x="609600" y="1643497"/>
            <a:ext cx="231648" cy="170688"/>
          </a:xfrm>
          <a:prstGeom prst="rect">
            <a:avLst/>
          </a:prstGeom>
        </p:spPr>
      </p:pic>
      <p:pic>
        <p:nvPicPr>
          <p:cNvPr id="9" name="Picture 8" descr="gree-arr.png"/>
          <p:cNvPicPr>
            <a:picLocks noChangeAspect="1"/>
          </p:cNvPicPr>
          <p:nvPr/>
        </p:nvPicPr>
        <p:blipFill>
          <a:blip r:embed="rId4" cstate="print"/>
          <a:stretch>
            <a:fillRect/>
          </a:stretch>
        </p:blipFill>
        <p:spPr>
          <a:xfrm>
            <a:off x="609600" y="2042785"/>
            <a:ext cx="231648" cy="170688"/>
          </a:xfrm>
          <a:prstGeom prst="rect">
            <a:avLst/>
          </a:prstGeom>
        </p:spPr>
      </p:pic>
      <p:pic>
        <p:nvPicPr>
          <p:cNvPr id="10" name="Picture 9" descr="gree-arr.png"/>
          <p:cNvPicPr>
            <a:picLocks noChangeAspect="1"/>
          </p:cNvPicPr>
          <p:nvPr/>
        </p:nvPicPr>
        <p:blipFill>
          <a:blip r:embed="rId4" cstate="print"/>
          <a:stretch>
            <a:fillRect/>
          </a:stretch>
        </p:blipFill>
        <p:spPr>
          <a:xfrm>
            <a:off x="609600" y="2438400"/>
            <a:ext cx="231648" cy="170688"/>
          </a:xfrm>
          <a:prstGeom prst="rect">
            <a:avLst/>
          </a:prstGeom>
        </p:spPr>
      </p:pic>
      <p:pic>
        <p:nvPicPr>
          <p:cNvPr id="11" name="Picture 10" descr="gree-arr.png"/>
          <p:cNvPicPr>
            <a:picLocks noChangeAspect="1"/>
          </p:cNvPicPr>
          <p:nvPr/>
        </p:nvPicPr>
        <p:blipFill>
          <a:blip r:embed="rId4" cstate="print"/>
          <a:stretch>
            <a:fillRect/>
          </a:stretch>
        </p:blipFill>
        <p:spPr>
          <a:xfrm>
            <a:off x="609600" y="3258312"/>
            <a:ext cx="231648" cy="170688"/>
          </a:xfrm>
          <a:prstGeom prst="rect">
            <a:avLst/>
          </a:prstGeom>
        </p:spPr>
      </p:pic>
      <p:pic>
        <p:nvPicPr>
          <p:cNvPr id="12" name="Picture 11" descr="gree-arr.png"/>
          <p:cNvPicPr>
            <a:picLocks noChangeAspect="1"/>
          </p:cNvPicPr>
          <p:nvPr/>
        </p:nvPicPr>
        <p:blipFill>
          <a:blip r:embed="rId4" cstate="print"/>
          <a:stretch>
            <a:fillRect/>
          </a:stretch>
        </p:blipFill>
        <p:spPr>
          <a:xfrm>
            <a:off x="609600" y="3653205"/>
            <a:ext cx="231648" cy="170688"/>
          </a:xfrm>
          <a:prstGeom prst="rect">
            <a:avLst/>
          </a:prstGeom>
        </p:spPr>
      </p:pic>
      <p:pic>
        <p:nvPicPr>
          <p:cNvPr id="13" name="Picture 12" descr="gree-arr.png"/>
          <p:cNvPicPr>
            <a:picLocks noChangeAspect="1"/>
          </p:cNvPicPr>
          <p:nvPr/>
        </p:nvPicPr>
        <p:blipFill>
          <a:blip r:embed="rId4" cstate="print"/>
          <a:stretch>
            <a:fillRect/>
          </a:stretch>
        </p:blipFill>
        <p:spPr>
          <a:xfrm>
            <a:off x="609600" y="4114800"/>
            <a:ext cx="231648" cy="170688"/>
          </a:xfrm>
          <a:prstGeom prst="rect">
            <a:avLst/>
          </a:prstGeom>
        </p:spPr>
      </p:pic>
      <p:pic>
        <p:nvPicPr>
          <p:cNvPr id="15" name="Picture 14" descr="gree-arr.png"/>
          <p:cNvPicPr>
            <a:picLocks noChangeAspect="1"/>
          </p:cNvPicPr>
          <p:nvPr/>
        </p:nvPicPr>
        <p:blipFill>
          <a:blip r:embed="rId4" cstate="print"/>
          <a:stretch>
            <a:fillRect/>
          </a:stretch>
        </p:blipFill>
        <p:spPr>
          <a:xfrm>
            <a:off x="609600" y="4920097"/>
            <a:ext cx="231648" cy="170688"/>
          </a:xfrm>
          <a:prstGeom prst="rect">
            <a:avLst/>
          </a:prstGeom>
        </p:spPr>
      </p:pic>
      <p:pic>
        <p:nvPicPr>
          <p:cNvPr id="16" name="Picture 15" descr="gree-arr.png"/>
          <p:cNvPicPr>
            <a:picLocks noChangeAspect="1"/>
          </p:cNvPicPr>
          <p:nvPr/>
        </p:nvPicPr>
        <p:blipFill>
          <a:blip r:embed="rId4" cstate="print"/>
          <a:stretch>
            <a:fillRect/>
          </a:stretch>
        </p:blipFill>
        <p:spPr>
          <a:xfrm>
            <a:off x="609600" y="5315712"/>
            <a:ext cx="231648" cy="170688"/>
          </a:xfrm>
          <a:prstGeom prst="rect">
            <a:avLst/>
          </a:prstGeom>
        </p:spPr>
      </p:pic>
      <p:sp>
        <p:nvSpPr>
          <p:cNvPr id="19" name="Rectangle 18"/>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g.jpg"/>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914400" y="1219200"/>
            <a:ext cx="5431743" cy="2169825"/>
          </a:xfrm>
          <a:prstGeom prst="rect">
            <a:avLst/>
          </a:prstGeom>
          <a:noFill/>
        </p:spPr>
        <p:txBody>
          <a:bodyPr wrap="none" rtlCol="0">
            <a:spAutoFit/>
          </a:bodyPr>
          <a:lstStyle/>
          <a:p>
            <a:pPr>
              <a:lnSpc>
                <a:spcPct val="150000"/>
              </a:lnSpc>
            </a:pPr>
            <a:r>
              <a:rPr lang="en-US" b="1" dirty="0">
                <a:latin typeface="Calibri" pitchFamily="34" charset="0"/>
                <a:cs typeface="Calibri" pitchFamily="34" charset="0"/>
              </a:rPr>
              <a:t>Mr. Deepak Agarwal - Beach Bungalow (ECR) - 96 Lakhs</a:t>
            </a:r>
          </a:p>
          <a:p>
            <a:pPr>
              <a:lnSpc>
                <a:spcPct val="150000"/>
              </a:lnSpc>
            </a:pPr>
            <a:r>
              <a:rPr lang="en-US" b="1" dirty="0">
                <a:latin typeface="Calibri" pitchFamily="34" charset="0"/>
                <a:cs typeface="Calibri" pitchFamily="34" charset="0"/>
              </a:rPr>
              <a:t>M/S Tech Mahindra Limited - Chennai - 94 Lakhs </a:t>
            </a:r>
          </a:p>
          <a:p>
            <a:pPr>
              <a:lnSpc>
                <a:spcPct val="150000"/>
              </a:lnSpc>
            </a:pPr>
            <a:r>
              <a:rPr lang="en-US" b="1" dirty="0">
                <a:latin typeface="Calibri" pitchFamily="34" charset="0"/>
                <a:cs typeface="Calibri" pitchFamily="34" charset="0"/>
              </a:rPr>
              <a:t>Accenture Solutions Pvt Ltd - 52.9 Lakhs</a:t>
            </a:r>
          </a:p>
          <a:p>
            <a:pPr>
              <a:lnSpc>
                <a:spcPct val="150000"/>
              </a:lnSpc>
            </a:pPr>
            <a:r>
              <a:rPr lang="en-US" b="1" dirty="0">
                <a:latin typeface="Calibri" pitchFamily="34" charset="0"/>
                <a:cs typeface="Calibri" pitchFamily="34" charset="0"/>
              </a:rPr>
              <a:t>RK Industries IV Head Office - Guindy - 30 Lakhs</a:t>
            </a:r>
          </a:p>
          <a:p>
            <a:pPr>
              <a:lnSpc>
                <a:spcPct val="150000"/>
              </a:lnSpc>
            </a:pPr>
            <a:r>
              <a:rPr lang="en-US" b="1" dirty="0">
                <a:latin typeface="Calibri" pitchFamily="34" charset="0"/>
                <a:cs typeface="Calibri" pitchFamily="34" charset="0"/>
              </a:rPr>
              <a:t>BLM Group’s Office - Chennai - 18 Lakhs</a:t>
            </a:r>
          </a:p>
        </p:txBody>
      </p:sp>
      <p:pic>
        <p:nvPicPr>
          <p:cNvPr id="8" name="Picture 7" descr="ongo.png"/>
          <p:cNvPicPr>
            <a:picLocks noChangeAspect="1"/>
          </p:cNvPicPr>
          <p:nvPr/>
        </p:nvPicPr>
        <p:blipFill>
          <a:blip r:embed="rId3"/>
          <a:stretch>
            <a:fillRect/>
          </a:stretch>
        </p:blipFill>
        <p:spPr>
          <a:xfrm>
            <a:off x="1752600" y="533400"/>
            <a:ext cx="5565659" cy="603505"/>
          </a:xfrm>
          <a:prstGeom prst="rect">
            <a:avLst/>
          </a:prstGeom>
        </p:spPr>
      </p:pic>
      <p:pic>
        <p:nvPicPr>
          <p:cNvPr id="10" name="Picture 9" descr="gree-arr.png"/>
          <p:cNvPicPr>
            <a:picLocks noChangeAspect="1"/>
          </p:cNvPicPr>
          <p:nvPr/>
        </p:nvPicPr>
        <p:blipFill>
          <a:blip r:embed="rId4" cstate="print"/>
          <a:stretch>
            <a:fillRect/>
          </a:stretch>
        </p:blipFill>
        <p:spPr>
          <a:xfrm>
            <a:off x="685800" y="1429512"/>
            <a:ext cx="231648" cy="170688"/>
          </a:xfrm>
          <a:prstGeom prst="rect">
            <a:avLst/>
          </a:prstGeom>
        </p:spPr>
      </p:pic>
      <p:pic>
        <p:nvPicPr>
          <p:cNvPr id="11" name="Picture 10" descr="gree-arr.png"/>
          <p:cNvPicPr>
            <a:picLocks noChangeAspect="1"/>
          </p:cNvPicPr>
          <p:nvPr/>
        </p:nvPicPr>
        <p:blipFill>
          <a:blip r:embed="rId4" cstate="print"/>
          <a:stretch>
            <a:fillRect/>
          </a:stretch>
        </p:blipFill>
        <p:spPr>
          <a:xfrm>
            <a:off x="685800" y="1828800"/>
            <a:ext cx="231648" cy="170688"/>
          </a:xfrm>
          <a:prstGeom prst="rect">
            <a:avLst/>
          </a:prstGeom>
        </p:spPr>
      </p:pic>
      <p:pic>
        <p:nvPicPr>
          <p:cNvPr id="12" name="Picture 11" descr="gree-arr.png"/>
          <p:cNvPicPr>
            <a:picLocks noChangeAspect="1"/>
          </p:cNvPicPr>
          <p:nvPr/>
        </p:nvPicPr>
        <p:blipFill>
          <a:blip r:embed="rId4" cstate="print"/>
          <a:stretch>
            <a:fillRect/>
          </a:stretch>
        </p:blipFill>
        <p:spPr>
          <a:xfrm>
            <a:off x="685800" y="2209800"/>
            <a:ext cx="231648" cy="170688"/>
          </a:xfrm>
          <a:prstGeom prst="rect">
            <a:avLst/>
          </a:prstGeom>
        </p:spPr>
      </p:pic>
      <p:pic>
        <p:nvPicPr>
          <p:cNvPr id="13" name="Picture 12" descr="gree-arr.png"/>
          <p:cNvPicPr>
            <a:picLocks noChangeAspect="1"/>
          </p:cNvPicPr>
          <p:nvPr/>
        </p:nvPicPr>
        <p:blipFill>
          <a:blip r:embed="rId4" cstate="print"/>
          <a:stretch>
            <a:fillRect/>
          </a:stretch>
        </p:blipFill>
        <p:spPr>
          <a:xfrm>
            <a:off x="682752" y="2648712"/>
            <a:ext cx="231648" cy="170688"/>
          </a:xfrm>
          <a:prstGeom prst="rect">
            <a:avLst/>
          </a:prstGeom>
        </p:spPr>
      </p:pic>
      <p:pic>
        <p:nvPicPr>
          <p:cNvPr id="14" name="Picture 13" descr="gree-arr.png"/>
          <p:cNvPicPr>
            <a:picLocks noChangeAspect="1"/>
          </p:cNvPicPr>
          <p:nvPr/>
        </p:nvPicPr>
        <p:blipFill>
          <a:blip r:embed="rId4" cstate="print"/>
          <a:stretch>
            <a:fillRect/>
          </a:stretch>
        </p:blipFill>
        <p:spPr>
          <a:xfrm>
            <a:off x="685800" y="3048000"/>
            <a:ext cx="231648" cy="17068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g.jpg"/>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homi.png"/>
          <p:cNvPicPr>
            <a:picLocks noChangeAspect="1"/>
          </p:cNvPicPr>
          <p:nvPr/>
        </p:nvPicPr>
        <p:blipFill>
          <a:blip r:embed="rId3"/>
          <a:stretch>
            <a:fillRect/>
          </a:stretch>
        </p:blipFill>
        <p:spPr>
          <a:xfrm>
            <a:off x="1630674" y="381000"/>
            <a:ext cx="5882652" cy="1399035"/>
          </a:xfrm>
          <a:prstGeom prst="rect">
            <a:avLst/>
          </a:prstGeom>
        </p:spPr>
      </p:pic>
      <p:sp>
        <p:nvSpPr>
          <p:cNvPr id="8" name="TextBox 7"/>
          <p:cNvSpPr txBox="1"/>
          <p:nvPr/>
        </p:nvSpPr>
        <p:spPr>
          <a:xfrm>
            <a:off x="944828" y="2122952"/>
            <a:ext cx="3027111" cy="3508653"/>
          </a:xfrm>
          <a:prstGeom prst="rect">
            <a:avLst/>
          </a:prstGeom>
          <a:noFill/>
        </p:spPr>
        <p:txBody>
          <a:bodyPr wrap="none" rtlCol="0">
            <a:spAutoFit/>
          </a:bodyPr>
          <a:lstStyle/>
          <a:p>
            <a:pPr>
              <a:lnSpc>
                <a:spcPct val="150000"/>
              </a:lnSpc>
            </a:pPr>
            <a:r>
              <a:rPr lang="en-US" b="1" dirty="0">
                <a:latin typeface="Calibri" pitchFamily="34" charset="0"/>
                <a:cs typeface="Calibri" pitchFamily="34" charset="0"/>
              </a:rPr>
              <a:t>33KV SUBSTATION</a:t>
            </a:r>
          </a:p>
          <a:p>
            <a:pPr>
              <a:lnSpc>
                <a:spcPct val="150000"/>
              </a:lnSpc>
            </a:pPr>
            <a:r>
              <a:rPr lang="en-US" b="1" dirty="0">
                <a:latin typeface="Calibri" pitchFamily="34" charset="0"/>
                <a:cs typeface="Calibri" pitchFamily="34" charset="0"/>
              </a:rPr>
              <a:t>2020 KVA DG YARD</a:t>
            </a:r>
          </a:p>
          <a:p>
            <a:pPr>
              <a:lnSpc>
                <a:spcPct val="150000"/>
              </a:lnSpc>
            </a:pPr>
            <a:r>
              <a:rPr lang="en-US" b="1" dirty="0">
                <a:latin typeface="Calibri" pitchFamily="34" charset="0"/>
                <a:cs typeface="Calibri" pitchFamily="34" charset="0"/>
              </a:rPr>
              <a:t>LT ELECTRICAL WORK</a:t>
            </a:r>
          </a:p>
          <a:p>
            <a:pPr>
              <a:lnSpc>
                <a:spcPct val="150000"/>
              </a:lnSpc>
            </a:pPr>
            <a:r>
              <a:rPr lang="en-US" b="1" dirty="0">
                <a:latin typeface="Calibri" pitchFamily="34" charset="0"/>
                <a:cs typeface="Calibri" pitchFamily="34" charset="0"/>
              </a:rPr>
              <a:t>UPS </a:t>
            </a:r>
          </a:p>
          <a:p>
            <a:pPr>
              <a:lnSpc>
                <a:spcPct val="150000"/>
              </a:lnSpc>
            </a:pPr>
            <a:r>
              <a:rPr lang="en-US" b="1" dirty="0">
                <a:latin typeface="Calibri" pitchFamily="34" charset="0"/>
                <a:cs typeface="Calibri" pitchFamily="34" charset="0"/>
              </a:rPr>
              <a:t>DATA NETWORKING</a:t>
            </a:r>
          </a:p>
          <a:p>
            <a:pPr>
              <a:lnSpc>
                <a:spcPct val="150000"/>
              </a:lnSpc>
            </a:pPr>
            <a:r>
              <a:rPr lang="en-US" b="1" dirty="0">
                <a:latin typeface="Calibri" pitchFamily="34" charset="0"/>
                <a:cs typeface="Calibri" pitchFamily="34" charset="0"/>
              </a:rPr>
              <a:t>TELECOMMUNICATION</a:t>
            </a:r>
          </a:p>
          <a:p>
            <a:pPr>
              <a:lnSpc>
                <a:spcPct val="150000"/>
              </a:lnSpc>
            </a:pPr>
            <a:r>
              <a:rPr lang="en-US" b="1" dirty="0">
                <a:latin typeface="Calibri" pitchFamily="34" charset="0"/>
                <a:cs typeface="Calibri" pitchFamily="34" charset="0"/>
              </a:rPr>
              <a:t>CCTV MONITORING SYSTEM</a:t>
            </a:r>
          </a:p>
          <a:p>
            <a:pPr>
              <a:lnSpc>
                <a:spcPct val="150000"/>
              </a:lnSpc>
            </a:pPr>
            <a:r>
              <a:rPr lang="en-US" sz="2200" b="1" dirty="0">
                <a:solidFill>
                  <a:srgbClr val="132B71"/>
                </a:solidFill>
                <a:latin typeface="Calibri" pitchFamily="34" charset="0"/>
                <a:cs typeface="Calibri" pitchFamily="34" charset="0"/>
              </a:rPr>
              <a:t>PROJECT VALUE Rs.12 Cr</a:t>
            </a:r>
            <a:endParaRPr lang="nn-NO" sz="2200" b="1" dirty="0">
              <a:solidFill>
                <a:srgbClr val="132B71"/>
              </a:solidFill>
              <a:latin typeface="Calibri" pitchFamily="34" charset="0"/>
              <a:cs typeface="Calibri" pitchFamily="34" charset="0"/>
            </a:endParaRPr>
          </a:p>
        </p:txBody>
      </p:sp>
      <p:pic>
        <p:nvPicPr>
          <p:cNvPr id="9" name="Picture 8" descr="gree-arr.png"/>
          <p:cNvPicPr>
            <a:picLocks noChangeAspect="1"/>
          </p:cNvPicPr>
          <p:nvPr/>
        </p:nvPicPr>
        <p:blipFill>
          <a:blip r:embed="rId4" cstate="print"/>
          <a:stretch>
            <a:fillRect/>
          </a:stretch>
        </p:blipFill>
        <p:spPr>
          <a:xfrm>
            <a:off x="609600" y="2333264"/>
            <a:ext cx="231648" cy="170688"/>
          </a:xfrm>
          <a:prstGeom prst="rect">
            <a:avLst/>
          </a:prstGeom>
        </p:spPr>
      </p:pic>
      <p:pic>
        <p:nvPicPr>
          <p:cNvPr id="10" name="Picture 9" descr="gree-arr.png"/>
          <p:cNvPicPr>
            <a:picLocks noChangeAspect="1"/>
          </p:cNvPicPr>
          <p:nvPr/>
        </p:nvPicPr>
        <p:blipFill>
          <a:blip r:embed="rId4" cstate="print"/>
          <a:stretch>
            <a:fillRect/>
          </a:stretch>
        </p:blipFill>
        <p:spPr>
          <a:xfrm>
            <a:off x="609600" y="2714264"/>
            <a:ext cx="231648" cy="170688"/>
          </a:xfrm>
          <a:prstGeom prst="rect">
            <a:avLst/>
          </a:prstGeom>
        </p:spPr>
      </p:pic>
      <p:pic>
        <p:nvPicPr>
          <p:cNvPr id="11" name="Picture 10" descr="gree-arr.png"/>
          <p:cNvPicPr>
            <a:picLocks noChangeAspect="1"/>
          </p:cNvPicPr>
          <p:nvPr/>
        </p:nvPicPr>
        <p:blipFill>
          <a:blip r:embed="rId4" cstate="print"/>
          <a:stretch>
            <a:fillRect/>
          </a:stretch>
        </p:blipFill>
        <p:spPr>
          <a:xfrm>
            <a:off x="609600" y="3113552"/>
            <a:ext cx="231648" cy="170688"/>
          </a:xfrm>
          <a:prstGeom prst="rect">
            <a:avLst/>
          </a:prstGeom>
        </p:spPr>
      </p:pic>
      <p:pic>
        <p:nvPicPr>
          <p:cNvPr id="12" name="Picture 11" descr="gree-arr.png"/>
          <p:cNvPicPr>
            <a:picLocks noChangeAspect="1"/>
          </p:cNvPicPr>
          <p:nvPr/>
        </p:nvPicPr>
        <p:blipFill>
          <a:blip r:embed="rId4" cstate="print"/>
          <a:stretch>
            <a:fillRect/>
          </a:stretch>
        </p:blipFill>
        <p:spPr>
          <a:xfrm>
            <a:off x="609600" y="3552464"/>
            <a:ext cx="231648" cy="170688"/>
          </a:xfrm>
          <a:prstGeom prst="rect">
            <a:avLst/>
          </a:prstGeom>
        </p:spPr>
      </p:pic>
      <p:pic>
        <p:nvPicPr>
          <p:cNvPr id="13" name="Picture 12" descr="gree-arr.png"/>
          <p:cNvPicPr>
            <a:picLocks noChangeAspect="1"/>
          </p:cNvPicPr>
          <p:nvPr/>
        </p:nvPicPr>
        <p:blipFill>
          <a:blip r:embed="rId4" cstate="print"/>
          <a:stretch>
            <a:fillRect/>
          </a:stretch>
        </p:blipFill>
        <p:spPr>
          <a:xfrm>
            <a:off x="609600" y="3951752"/>
            <a:ext cx="231648" cy="170688"/>
          </a:xfrm>
          <a:prstGeom prst="rect">
            <a:avLst/>
          </a:prstGeom>
        </p:spPr>
      </p:pic>
      <p:pic>
        <p:nvPicPr>
          <p:cNvPr id="14" name="Picture 13" descr="gree-arr.png"/>
          <p:cNvPicPr>
            <a:picLocks noChangeAspect="1"/>
          </p:cNvPicPr>
          <p:nvPr/>
        </p:nvPicPr>
        <p:blipFill>
          <a:blip r:embed="rId4" cstate="print"/>
          <a:stretch>
            <a:fillRect/>
          </a:stretch>
        </p:blipFill>
        <p:spPr>
          <a:xfrm>
            <a:off x="609600" y="4401312"/>
            <a:ext cx="231648" cy="170688"/>
          </a:xfrm>
          <a:prstGeom prst="rect">
            <a:avLst/>
          </a:prstGeom>
        </p:spPr>
      </p:pic>
      <p:pic>
        <p:nvPicPr>
          <p:cNvPr id="15" name="Picture 14" descr="gree-arr.png"/>
          <p:cNvPicPr>
            <a:picLocks noChangeAspect="1"/>
          </p:cNvPicPr>
          <p:nvPr/>
        </p:nvPicPr>
        <p:blipFill>
          <a:blip r:embed="rId4" cstate="print"/>
          <a:stretch>
            <a:fillRect/>
          </a:stretch>
        </p:blipFill>
        <p:spPr>
          <a:xfrm>
            <a:off x="609600" y="4782312"/>
            <a:ext cx="231648" cy="170688"/>
          </a:xfrm>
          <a:prstGeom prst="rect">
            <a:avLst/>
          </a:prstGeom>
        </p:spPr>
      </p:pic>
      <p:pic>
        <p:nvPicPr>
          <p:cNvPr id="16" name="Picture 15" descr="homi-1.png"/>
          <p:cNvPicPr>
            <a:picLocks noChangeAspect="1"/>
          </p:cNvPicPr>
          <p:nvPr/>
        </p:nvPicPr>
        <p:blipFill>
          <a:blip r:embed="rId5"/>
          <a:stretch>
            <a:fillRect/>
          </a:stretch>
        </p:blipFill>
        <p:spPr>
          <a:xfrm>
            <a:off x="4983959" y="2057400"/>
            <a:ext cx="3169441" cy="399562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bg.jpg"/>
          <p:cNvPicPr>
            <a:picLocks noChangeAspect="1"/>
          </p:cNvPicPr>
          <p:nvPr/>
        </p:nvPicPr>
        <p:blipFill>
          <a:blip r:embed="rId2"/>
          <a:stretch>
            <a:fillRect/>
          </a:stretch>
        </p:blipFill>
        <p:spPr>
          <a:xfrm>
            <a:off x="0" y="0"/>
            <a:ext cx="9144000" cy="6858000"/>
          </a:xfrm>
          <a:prstGeom prst="rect">
            <a:avLst/>
          </a:prstGeom>
        </p:spPr>
      </p:pic>
      <p:sp>
        <p:nvSpPr>
          <p:cNvPr id="6" name="Rectangle 5"/>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33kv.png"/>
          <p:cNvPicPr>
            <a:picLocks noChangeAspect="1"/>
          </p:cNvPicPr>
          <p:nvPr/>
        </p:nvPicPr>
        <p:blipFill>
          <a:blip r:embed="rId3"/>
          <a:stretch>
            <a:fillRect/>
          </a:stretch>
        </p:blipFill>
        <p:spPr>
          <a:xfrm>
            <a:off x="2331716" y="457200"/>
            <a:ext cx="4480569" cy="902210"/>
          </a:xfrm>
          <a:prstGeom prst="rect">
            <a:avLst/>
          </a:prstGeom>
        </p:spPr>
      </p:pic>
      <p:pic>
        <p:nvPicPr>
          <p:cNvPr id="9" name="Picture 8" descr="33kv-1.png"/>
          <p:cNvPicPr>
            <a:picLocks noChangeAspect="1"/>
          </p:cNvPicPr>
          <p:nvPr/>
        </p:nvPicPr>
        <p:blipFill>
          <a:blip r:embed="rId4"/>
          <a:stretch>
            <a:fillRect/>
          </a:stretch>
        </p:blipFill>
        <p:spPr>
          <a:xfrm>
            <a:off x="914400" y="1676400"/>
            <a:ext cx="3505200" cy="2375561"/>
          </a:xfrm>
          <a:prstGeom prst="rect">
            <a:avLst/>
          </a:prstGeom>
        </p:spPr>
      </p:pic>
      <p:pic>
        <p:nvPicPr>
          <p:cNvPr id="10" name="Picture 9" descr="33kv-2.png"/>
          <p:cNvPicPr>
            <a:picLocks noChangeAspect="1"/>
          </p:cNvPicPr>
          <p:nvPr/>
        </p:nvPicPr>
        <p:blipFill>
          <a:blip r:embed="rId5"/>
          <a:stretch>
            <a:fillRect/>
          </a:stretch>
        </p:blipFill>
        <p:spPr>
          <a:xfrm>
            <a:off x="4724400" y="1676400"/>
            <a:ext cx="3505200" cy="2375561"/>
          </a:xfrm>
          <a:prstGeom prst="rect">
            <a:avLst/>
          </a:prstGeom>
        </p:spPr>
      </p:pic>
      <p:pic>
        <p:nvPicPr>
          <p:cNvPr id="11" name="Picture 10" descr="33kv-3.png"/>
          <p:cNvPicPr>
            <a:picLocks noChangeAspect="1"/>
          </p:cNvPicPr>
          <p:nvPr/>
        </p:nvPicPr>
        <p:blipFill>
          <a:blip r:embed="rId6"/>
          <a:stretch>
            <a:fillRect/>
          </a:stretch>
        </p:blipFill>
        <p:spPr>
          <a:xfrm>
            <a:off x="914400" y="4114800"/>
            <a:ext cx="3505200" cy="2375561"/>
          </a:xfrm>
          <a:prstGeom prst="rect">
            <a:avLst/>
          </a:prstGeom>
        </p:spPr>
      </p:pic>
      <p:pic>
        <p:nvPicPr>
          <p:cNvPr id="12" name="Picture 11" descr="33kv-4.png"/>
          <p:cNvPicPr>
            <a:picLocks noChangeAspect="1"/>
          </p:cNvPicPr>
          <p:nvPr/>
        </p:nvPicPr>
        <p:blipFill>
          <a:blip r:embed="rId7"/>
          <a:stretch>
            <a:fillRect/>
          </a:stretch>
        </p:blipFill>
        <p:spPr>
          <a:xfrm>
            <a:off x="4800600" y="4114800"/>
            <a:ext cx="3505200" cy="237556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g.jpg"/>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33kv-9.png"/>
          <p:cNvPicPr>
            <a:picLocks noChangeAspect="1"/>
          </p:cNvPicPr>
          <p:nvPr/>
        </p:nvPicPr>
        <p:blipFill>
          <a:blip r:embed="rId3"/>
          <a:stretch>
            <a:fillRect/>
          </a:stretch>
        </p:blipFill>
        <p:spPr>
          <a:xfrm>
            <a:off x="2423155" y="304800"/>
            <a:ext cx="4297689" cy="902210"/>
          </a:xfrm>
          <a:prstGeom prst="rect">
            <a:avLst/>
          </a:prstGeom>
        </p:spPr>
      </p:pic>
      <p:pic>
        <p:nvPicPr>
          <p:cNvPr id="8" name="Picture 7" descr="33kv-5.png"/>
          <p:cNvPicPr>
            <a:picLocks noChangeAspect="1"/>
          </p:cNvPicPr>
          <p:nvPr/>
        </p:nvPicPr>
        <p:blipFill>
          <a:blip r:embed="rId4"/>
          <a:stretch>
            <a:fillRect/>
          </a:stretch>
        </p:blipFill>
        <p:spPr>
          <a:xfrm>
            <a:off x="838200" y="1524000"/>
            <a:ext cx="3581400" cy="2427204"/>
          </a:xfrm>
          <a:prstGeom prst="rect">
            <a:avLst/>
          </a:prstGeom>
        </p:spPr>
      </p:pic>
      <p:pic>
        <p:nvPicPr>
          <p:cNvPr id="9" name="Picture 8" descr="33kv-6.png"/>
          <p:cNvPicPr>
            <a:picLocks noChangeAspect="1"/>
          </p:cNvPicPr>
          <p:nvPr/>
        </p:nvPicPr>
        <p:blipFill>
          <a:blip r:embed="rId5"/>
          <a:stretch>
            <a:fillRect/>
          </a:stretch>
        </p:blipFill>
        <p:spPr>
          <a:xfrm>
            <a:off x="4800600" y="1524000"/>
            <a:ext cx="3581400" cy="2427204"/>
          </a:xfrm>
          <a:prstGeom prst="rect">
            <a:avLst/>
          </a:prstGeom>
        </p:spPr>
      </p:pic>
      <p:pic>
        <p:nvPicPr>
          <p:cNvPr id="10" name="Picture 9" descr="33kv-7.png"/>
          <p:cNvPicPr>
            <a:picLocks noChangeAspect="1"/>
          </p:cNvPicPr>
          <p:nvPr/>
        </p:nvPicPr>
        <p:blipFill>
          <a:blip r:embed="rId6"/>
          <a:stretch>
            <a:fillRect/>
          </a:stretch>
        </p:blipFill>
        <p:spPr>
          <a:xfrm>
            <a:off x="838200" y="4049796"/>
            <a:ext cx="3581400" cy="2427204"/>
          </a:xfrm>
          <a:prstGeom prst="rect">
            <a:avLst/>
          </a:prstGeom>
        </p:spPr>
      </p:pic>
      <p:pic>
        <p:nvPicPr>
          <p:cNvPr id="11" name="Picture 10" descr="33kv-8.png"/>
          <p:cNvPicPr>
            <a:picLocks noChangeAspect="1"/>
          </p:cNvPicPr>
          <p:nvPr/>
        </p:nvPicPr>
        <p:blipFill>
          <a:blip r:embed="rId7"/>
          <a:stretch>
            <a:fillRect/>
          </a:stretch>
        </p:blipFill>
        <p:spPr>
          <a:xfrm>
            <a:off x="4800600" y="3992876"/>
            <a:ext cx="3581400" cy="242720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g.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944828" y="2122952"/>
            <a:ext cx="2948564" cy="2625206"/>
          </a:xfrm>
          <a:prstGeom prst="rect">
            <a:avLst/>
          </a:prstGeom>
          <a:noFill/>
        </p:spPr>
        <p:txBody>
          <a:bodyPr wrap="none" rtlCol="0">
            <a:spAutoFit/>
          </a:bodyPr>
          <a:lstStyle/>
          <a:p>
            <a:pPr>
              <a:lnSpc>
                <a:spcPct val="150000"/>
              </a:lnSpc>
            </a:pPr>
            <a:r>
              <a:rPr lang="en-US" b="1" dirty="0">
                <a:latin typeface="Calibri" pitchFamily="34" charset="0"/>
                <a:cs typeface="Calibri" pitchFamily="34" charset="0"/>
              </a:rPr>
              <a:t>11 KV SUBSTATION</a:t>
            </a:r>
          </a:p>
          <a:p>
            <a:pPr>
              <a:lnSpc>
                <a:spcPct val="150000"/>
              </a:lnSpc>
            </a:pPr>
            <a:r>
              <a:rPr lang="en-US" b="1" dirty="0">
                <a:latin typeface="Calibri" pitchFamily="34" charset="0"/>
                <a:cs typeface="Calibri" pitchFamily="34" charset="0"/>
              </a:rPr>
              <a:t>LT ELECTRICAL WORK</a:t>
            </a:r>
          </a:p>
          <a:p>
            <a:pPr>
              <a:lnSpc>
                <a:spcPct val="150000"/>
              </a:lnSpc>
            </a:pPr>
            <a:r>
              <a:rPr lang="en-US" b="1" dirty="0">
                <a:latin typeface="Calibri" pitchFamily="34" charset="0"/>
                <a:cs typeface="Calibri" pitchFamily="34" charset="0"/>
              </a:rPr>
              <a:t>DATA NETWORKING</a:t>
            </a:r>
          </a:p>
          <a:p>
            <a:pPr>
              <a:lnSpc>
                <a:spcPct val="150000"/>
              </a:lnSpc>
            </a:pPr>
            <a:r>
              <a:rPr lang="en-US" b="1" dirty="0">
                <a:latin typeface="Calibri" pitchFamily="34" charset="0"/>
                <a:cs typeface="Calibri" pitchFamily="34" charset="0"/>
              </a:rPr>
              <a:t>TELECOMMUNICATION</a:t>
            </a:r>
          </a:p>
          <a:p>
            <a:pPr>
              <a:lnSpc>
                <a:spcPct val="150000"/>
              </a:lnSpc>
            </a:pPr>
            <a:r>
              <a:rPr lang="en-US" b="1" dirty="0">
                <a:latin typeface="Calibri" pitchFamily="34" charset="0"/>
                <a:cs typeface="Calibri" pitchFamily="34" charset="0"/>
              </a:rPr>
              <a:t>CCTV MONITORING SYSTEM</a:t>
            </a:r>
          </a:p>
          <a:p>
            <a:pPr>
              <a:lnSpc>
                <a:spcPct val="150000"/>
              </a:lnSpc>
            </a:pPr>
            <a:r>
              <a:rPr lang="en-US" sz="2200" b="1" dirty="0">
                <a:solidFill>
                  <a:srgbClr val="132B71"/>
                </a:solidFill>
                <a:latin typeface="Calibri" pitchFamily="34" charset="0"/>
                <a:cs typeface="Calibri" pitchFamily="34" charset="0"/>
              </a:rPr>
              <a:t>PROJECT VALUE Rs. 3 Cr</a:t>
            </a:r>
            <a:endParaRPr lang="nn-NO" sz="2200" b="1" dirty="0">
              <a:solidFill>
                <a:srgbClr val="132B71"/>
              </a:solidFill>
              <a:latin typeface="Calibri" pitchFamily="34" charset="0"/>
              <a:cs typeface="Calibri" pitchFamily="34" charset="0"/>
            </a:endParaRPr>
          </a:p>
        </p:txBody>
      </p:sp>
      <p:pic>
        <p:nvPicPr>
          <p:cNvPr id="7" name="Picture 6" descr="gree-arr.png"/>
          <p:cNvPicPr>
            <a:picLocks noChangeAspect="1"/>
          </p:cNvPicPr>
          <p:nvPr/>
        </p:nvPicPr>
        <p:blipFill>
          <a:blip r:embed="rId3" cstate="print"/>
          <a:stretch>
            <a:fillRect/>
          </a:stretch>
        </p:blipFill>
        <p:spPr>
          <a:xfrm>
            <a:off x="609600" y="2333264"/>
            <a:ext cx="231648" cy="170688"/>
          </a:xfrm>
          <a:prstGeom prst="rect">
            <a:avLst/>
          </a:prstGeom>
        </p:spPr>
      </p:pic>
      <p:pic>
        <p:nvPicPr>
          <p:cNvPr id="8" name="Picture 7" descr="gree-arr.png"/>
          <p:cNvPicPr>
            <a:picLocks noChangeAspect="1"/>
          </p:cNvPicPr>
          <p:nvPr/>
        </p:nvPicPr>
        <p:blipFill>
          <a:blip r:embed="rId3" cstate="print"/>
          <a:stretch>
            <a:fillRect/>
          </a:stretch>
        </p:blipFill>
        <p:spPr>
          <a:xfrm>
            <a:off x="609600" y="2714264"/>
            <a:ext cx="231648" cy="170688"/>
          </a:xfrm>
          <a:prstGeom prst="rect">
            <a:avLst/>
          </a:prstGeom>
        </p:spPr>
      </p:pic>
      <p:pic>
        <p:nvPicPr>
          <p:cNvPr id="9" name="Picture 8" descr="gree-arr.png"/>
          <p:cNvPicPr>
            <a:picLocks noChangeAspect="1"/>
          </p:cNvPicPr>
          <p:nvPr/>
        </p:nvPicPr>
        <p:blipFill>
          <a:blip r:embed="rId3" cstate="print"/>
          <a:stretch>
            <a:fillRect/>
          </a:stretch>
        </p:blipFill>
        <p:spPr>
          <a:xfrm>
            <a:off x="609600" y="3113552"/>
            <a:ext cx="231648" cy="170688"/>
          </a:xfrm>
          <a:prstGeom prst="rect">
            <a:avLst/>
          </a:prstGeom>
        </p:spPr>
      </p:pic>
      <p:pic>
        <p:nvPicPr>
          <p:cNvPr id="10" name="Picture 9" descr="gree-arr.png"/>
          <p:cNvPicPr>
            <a:picLocks noChangeAspect="1"/>
          </p:cNvPicPr>
          <p:nvPr/>
        </p:nvPicPr>
        <p:blipFill>
          <a:blip r:embed="rId3" cstate="print"/>
          <a:stretch>
            <a:fillRect/>
          </a:stretch>
        </p:blipFill>
        <p:spPr>
          <a:xfrm>
            <a:off x="609600" y="3552464"/>
            <a:ext cx="231648" cy="170688"/>
          </a:xfrm>
          <a:prstGeom prst="rect">
            <a:avLst/>
          </a:prstGeom>
        </p:spPr>
      </p:pic>
      <p:pic>
        <p:nvPicPr>
          <p:cNvPr id="11" name="Picture 10" descr="gree-arr.png"/>
          <p:cNvPicPr>
            <a:picLocks noChangeAspect="1"/>
          </p:cNvPicPr>
          <p:nvPr/>
        </p:nvPicPr>
        <p:blipFill>
          <a:blip r:embed="rId3" cstate="print"/>
          <a:stretch>
            <a:fillRect/>
          </a:stretch>
        </p:blipFill>
        <p:spPr>
          <a:xfrm>
            <a:off x="609600" y="3951752"/>
            <a:ext cx="231648" cy="170688"/>
          </a:xfrm>
          <a:prstGeom prst="rect">
            <a:avLst/>
          </a:prstGeom>
        </p:spPr>
      </p:pic>
      <p:pic>
        <p:nvPicPr>
          <p:cNvPr id="15" name="Picture 14" descr="k1.png"/>
          <p:cNvPicPr>
            <a:picLocks noChangeAspect="1"/>
          </p:cNvPicPr>
          <p:nvPr/>
        </p:nvPicPr>
        <p:blipFill>
          <a:blip r:embed="rId4"/>
          <a:stretch>
            <a:fillRect/>
          </a:stretch>
        </p:blipFill>
        <p:spPr>
          <a:xfrm>
            <a:off x="4724400" y="1981200"/>
            <a:ext cx="3962400" cy="3971345"/>
          </a:xfrm>
          <a:prstGeom prst="rect">
            <a:avLst/>
          </a:prstGeom>
        </p:spPr>
      </p:pic>
      <p:sp>
        <p:nvSpPr>
          <p:cNvPr id="16" name="Rectangle 15"/>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kalyan.png"/>
          <p:cNvPicPr>
            <a:picLocks noChangeAspect="1"/>
          </p:cNvPicPr>
          <p:nvPr/>
        </p:nvPicPr>
        <p:blipFill>
          <a:blip r:embed="rId5"/>
          <a:stretch>
            <a:fillRect/>
          </a:stretch>
        </p:blipFill>
        <p:spPr>
          <a:xfrm>
            <a:off x="1719066" y="533400"/>
            <a:ext cx="5705868" cy="105765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g.jpg"/>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1.png"/>
          <p:cNvPicPr>
            <a:picLocks noChangeAspect="1"/>
          </p:cNvPicPr>
          <p:nvPr/>
        </p:nvPicPr>
        <p:blipFill>
          <a:blip r:embed="rId3"/>
          <a:stretch>
            <a:fillRect/>
          </a:stretch>
        </p:blipFill>
        <p:spPr>
          <a:xfrm>
            <a:off x="304800" y="1797197"/>
            <a:ext cx="2747883" cy="1862119"/>
          </a:xfrm>
          <a:prstGeom prst="rect">
            <a:avLst/>
          </a:prstGeom>
        </p:spPr>
      </p:pic>
      <p:pic>
        <p:nvPicPr>
          <p:cNvPr id="11" name="Picture 10" descr="a2.png"/>
          <p:cNvPicPr>
            <a:picLocks noChangeAspect="1"/>
          </p:cNvPicPr>
          <p:nvPr/>
        </p:nvPicPr>
        <p:blipFill>
          <a:blip r:embed="rId4"/>
          <a:stretch>
            <a:fillRect/>
          </a:stretch>
        </p:blipFill>
        <p:spPr>
          <a:xfrm>
            <a:off x="3200400" y="1797198"/>
            <a:ext cx="2765705" cy="1874196"/>
          </a:xfrm>
          <a:prstGeom prst="rect">
            <a:avLst/>
          </a:prstGeom>
        </p:spPr>
      </p:pic>
      <p:pic>
        <p:nvPicPr>
          <p:cNvPr id="12" name="Picture 11" descr="a3.png"/>
          <p:cNvPicPr>
            <a:picLocks noChangeAspect="1"/>
          </p:cNvPicPr>
          <p:nvPr/>
        </p:nvPicPr>
        <p:blipFill>
          <a:blip r:embed="rId5"/>
          <a:stretch>
            <a:fillRect/>
          </a:stretch>
        </p:blipFill>
        <p:spPr>
          <a:xfrm>
            <a:off x="6104238" y="1752600"/>
            <a:ext cx="2811162" cy="1905000"/>
          </a:xfrm>
          <a:prstGeom prst="rect">
            <a:avLst/>
          </a:prstGeom>
        </p:spPr>
      </p:pic>
      <p:pic>
        <p:nvPicPr>
          <p:cNvPr id="14" name="Picture 13" descr="a4.png"/>
          <p:cNvPicPr>
            <a:picLocks noChangeAspect="1"/>
          </p:cNvPicPr>
          <p:nvPr/>
        </p:nvPicPr>
        <p:blipFill>
          <a:blip r:embed="rId6"/>
          <a:stretch>
            <a:fillRect/>
          </a:stretch>
        </p:blipFill>
        <p:spPr>
          <a:xfrm>
            <a:off x="304800" y="3770054"/>
            <a:ext cx="4267200" cy="2706946"/>
          </a:xfrm>
          <a:prstGeom prst="rect">
            <a:avLst/>
          </a:prstGeom>
        </p:spPr>
      </p:pic>
      <p:pic>
        <p:nvPicPr>
          <p:cNvPr id="15" name="Picture 14" descr="a6.png"/>
          <p:cNvPicPr>
            <a:picLocks noChangeAspect="1"/>
          </p:cNvPicPr>
          <p:nvPr/>
        </p:nvPicPr>
        <p:blipFill>
          <a:blip r:embed="rId7"/>
          <a:stretch>
            <a:fillRect/>
          </a:stretch>
        </p:blipFill>
        <p:spPr>
          <a:xfrm>
            <a:off x="4648200" y="3733800"/>
            <a:ext cx="4226011" cy="2743200"/>
          </a:xfrm>
          <a:prstGeom prst="rect">
            <a:avLst/>
          </a:prstGeom>
        </p:spPr>
      </p:pic>
      <p:pic>
        <p:nvPicPr>
          <p:cNvPr id="13" name="Picture 12" descr="kalyan.png"/>
          <p:cNvPicPr>
            <a:picLocks noChangeAspect="1"/>
          </p:cNvPicPr>
          <p:nvPr/>
        </p:nvPicPr>
        <p:blipFill>
          <a:blip r:embed="rId8"/>
          <a:stretch>
            <a:fillRect/>
          </a:stretch>
        </p:blipFill>
        <p:spPr>
          <a:xfrm>
            <a:off x="1719066" y="457200"/>
            <a:ext cx="5705868" cy="105765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bg.jpg"/>
          <p:cNvPicPr>
            <a:picLocks noChangeAspect="1"/>
          </p:cNvPicPr>
          <p:nvPr/>
        </p:nvPicPr>
        <p:blipFill>
          <a:blip r:embed="rId2"/>
          <a:stretch>
            <a:fillRect/>
          </a:stretch>
        </p:blipFill>
        <p:spPr>
          <a:xfrm>
            <a:off x="0" y="0"/>
            <a:ext cx="9144000" cy="6858000"/>
          </a:xfrm>
          <a:prstGeom prst="rect">
            <a:avLst/>
          </a:prstGeom>
        </p:spPr>
      </p:pic>
      <p:pic>
        <p:nvPicPr>
          <p:cNvPr id="4" name="Picture 3" descr="company.png"/>
          <p:cNvPicPr>
            <a:picLocks noChangeAspect="1"/>
          </p:cNvPicPr>
          <p:nvPr/>
        </p:nvPicPr>
        <p:blipFill>
          <a:blip r:embed="rId3"/>
          <a:stretch>
            <a:fillRect/>
          </a:stretch>
        </p:blipFill>
        <p:spPr>
          <a:xfrm>
            <a:off x="1603242" y="533400"/>
            <a:ext cx="5937516" cy="603505"/>
          </a:xfrm>
          <a:prstGeom prst="rect">
            <a:avLst/>
          </a:prstGeom>
        </p:spPr>
      </p:pic>
      <p:sp>
        <p:nvSpPr>
          <p:cNvPr id="7" name="TextBox 6"/>
          <p:cNvSpPr txBox="1"/>
          <p:nvPr/>
        </p:nvSpPr>
        <p:spPr>
          <a:xfrm>
            <a:off x="476250" y="1371600"/>
            <a:ext cx="8191500" cy="1015663"/>
          </a:xfrm>
          <a:prstGeom prst="rect">
            <a:avLst/>
          </a:prstGeom>
          <a:noFill/>
        </p:spPr>
        <p:txBody>
          <a:bodyPr wrap="square" rtlCol="0">
            <a:spAutoFit/>
          </a:bodyPr>
          <a:lstStyle/>
          <a:p>
            <a:r>
              <a:rPr lang="en-US" sz="2000" b="1" dirty="0">
                <a:latin typeface="Calibri" pitchFamily="34" charset="0"/>
                <a:cs typeface="Calibri" pitchFamily="34" charset="0"/>
              </a:rPr>
              <a:t>Rayal Consolidated Construction Private Limited (RCCPL) is an engineering and contracts company which is associated with the Rayal Electricals established in the year 2007.</a:t>
            </a:r>
          </a:p>
        </p:txBody>
      </p:sp>
      <p:pic>
        <p:nvPicPr>
          <p:cNvPr id="11" name="Picture 10" descr="branch.png"/>
          <p:cNvPicPr>
            <a:picLocks noChangeAspect="1"/>
          </p:cNvPicPr>
          <p:nvPr/>
        </p:nvPicPr>
        <p:blipFill>
          <a:blip r:embed="rId4" cstate="print"/>
          <a:stretch>
            <a:fillRect/>
          </a:stretch>
        </p:blipFill>
        <p:spPr>
          <a:xfrm>
            <a:off x="457200" y="2667000"/>
            <a:ext cx="1603251" cy="384049"/>
          </a:xfrm>
          <a:prstGeom prst="rect">
            <a:avLst/>
          </a:prstGeom>
        </p:spPr>
      </p:pic>
      <p:sp>
        <p:nvSpPr>
          <p:cNvPr id="12" name="TextBox 11"/>
          <p:cNvSpPr txBox="1"/>
          <p:nvPr/>
        </p:nvSpPr>
        <p:spPr>
          <a:xfrm>
            <a:off x="783550" y="3213013"/>
            <a:ext cx="1407758" cy="1282402"/>
          </a:xfrm>
          <a:prstGeom prst="rect">
            <a:avLst/>
          </a:prstGeom>
          <a:noFill/>
        </p:spPr>
        <p:txBody>
          <a:bodyPr wrap="none" rtlCol="0">
            <a:spAutoFit/>
          </a:bodyPr>
          <a:lstStyle/>
          <a:p>
            <a:pPr>
              <a:lnSpc>
                <a:spcPct val="150000"/>
              </a:lnSpc>
            </a:pPr>
            <a:r>
              <a:rPr lang="en-US" b="1" dirty="0">
                <a:latin typeface="Tahoma" pitchFamily="34" charset="0"/>
                <a:ea typeface="Tahoma" pitchFamily="34" charset="0"/>
                <a:cs typeface="Tahoma" pitchFamily="34" charset="0"/>
              </a:rPr>
              <a:t>CHENNAI</a:t>
            </a:r>
          </a:p>
          <a:p>
            <a:pPr>
              <a:lnSpc>
                <a:spcPct val="150000"/>
              </a:lnSpc>
            </a:pPr>
            <a:r>
              <a:rPr lang="en-US" b="1" dirty="0">
                <a:latin typeface="Tahoma" pitchFamily="34" charset="0"/>
                <a:ea typeface="Tahoma" pitchFamily="34" charset="0"/>
                <a:cs typeface="Tahoma" pitchFamily="34" charset="0"/>
              </a:rPr>
              <a:t>TIRUPATI</a:t>
            </a:r>
          </a:p>
          <a:p>
            <a:pPr>
              <a:lnSpc>
                <a:spcPct val="150000"/>
              </a:lnSpc>
            </a:pPr>
            <a:r>
              <a:rPr lang="en-US" b="1" dirty="0">
                <a:latin typeface="Tahoma" pitchFamily="34" charset="0"/>
                <a:ea typeface="Tahoma" pitchFamily="34" charset="0"/>
                <a:cs typeface="Tahoma" pitchFamily="34" charset="0"/>
              </a:rPr>
              <a:t>ARIYALUR</a:t>
            </a:r>
          </a:p>
        </p:txBody>
      </p:sp>
      <p:pic>
        <p:nvPicPr>
          <p:cNvPr id="13" name="Picture 12" descr="arrow-gra.png"/>
          <p:cNvPicPr>
            <a:picLocks noChangeAspect="1"/>
          </p:cNvPicPr>
          <p:nvPr/>
        </p:nvPicPr>
        <p:blipFill>
          <a:blip r:embed="rId5" cstate="print"/>
          <a:stretch>
            <a:fillRect/>
          </a:stretch>
        </p:blipFill>
        <p:spPr>
          <a:xfrm>
            <a:off x="545591" y="3409951"/>
            <a:ext cx="228600" cy="171449"/>
          </a:xfrm>
          <a:prstGeom prst="rect">
            <a:avLst/>
          </a:prstGeom>
        </p:spPr>
      </p:pic>
      <p:pic>
        <p:nvPicPr>
          <p:cNvPr id="14" name="Picture 13" descr="arrow-gra.png"/>
          <p:cNvPicPr>
            <a:picLocks noChangeAspect="1"/>
          </p:cNvPicPr>
          <p:nvPr/>
        </p:nvPicPr>
        <p:blipFill>
          <a:blip r:embed="rId5" cstate="print"/>
          <a:stretch>
            <a:fillRect/>
          </a:stretch>
        </p:blipFill>
        <p:spPr>
          <a:xfrm>
            <a:off x="533400" y="3814187"/>
            <a:ext cx="228600" cy="171449"/>
          </a:xfrm>
          <a:prstGeom prst="rect">
            <a:avLst/>
          </a:prstGeom>
        </p:spPr>
      </p:pic>
      <p:pic>
        <p:nvPicPr>
          <p:cNvPr id="15" name="Picture 14" descr="arrow-gra.png"/>
          <p:cNvPicPr>
            <a:picLocks noChangeAspect="1"/>
          </p:cNvPicPr>
          <p:nvPr/>
        </p:nvPicPr>
        <p:blipFill>
          <a:blip r:embed="rId5" cstate="print"/>
          <a:stretch>
            <a:fillRect/>
          </a:stretch>
        </p:blipFill>
        <p:spPr>
          <a:xfrm>
            <a:off x="533400" y="4191000"/>
            <a:ext cx="228600" cy="171449"/>
          </a:xfrm>
          <a:prstGeom prst="rect">
            <a:avLst/>
          </a:prstGeom>
        </p:spPr>
      </p:pic>
      <p:sp>
        <p:nvSpPr>
          <p:cNvPr id="16" name="TextBox 15"/>
          <p:cNvSpPr txBox="1"/>
          <p:nvPr/>
        </p:nvSpPr>
        <p:spPr>
          <a:xfrm>
            <a:off x="457200" y="4801850"/>
            <a:ext cx="4605748" cy="1446550"/>
          </a:xfrm>
          <a:prstGeom prst="rect">
            <a:avLst/>
          </a:prstGeom>
          <a:noFill/>
        </p:spPr>
        <p:txBody>
          <a:bodyPr wrap="none" rtlCol="0">
            <a:spAutoFit/>
          </a:bodyPr>
          <a:lstStyle/>
          <a:p>
            <a:r>
              <a:rPr lang="en-US" sz="2200" b="1" dirty="0">
                <a:solidFill>
                  <a:srgbClr val="132B71"/>
                </a:solidFill>
                <a:latin typeface="Tahoma" pitchFamily="34" charset="0"/>
                <a:ea typeface="Tahoma" pitchFamily="34" charset="0"/>
                <a:cs typeface="Tahoma" pitchFamily="34" charset="0"/>
              </a:rPr>
              <a:t>WE ARE A GOVERNMENT </a:t>
            </a:r>
            <a:br>
              <a:rPr lang="en-US" sz="2200" b="1" dirty="0">
                <a:solidFill>
                  <a:srgbClr val="132B71"/>
                </a:solidFill>
                <a:latin typeface="Tahoma" pitchFamily="34" charset="0"/>
                <a:ea typeface="Tahoma" pitchFamily="34" charset="0"/>
                <a:cs typeface="Tahoma" pitchFamily="34" charset="0"/>
              </a:rPr>
            </a:br>
            <a:r>
              <a:rPr lang="en-US" sz="2200" b="1" dirty="0">
                <a:solidFill>
                  <a:srgbClr val="132B71"/>
                </a:solidFill>
                <a:latin typeface="Tahoma" pitchFamily="34" charset="0"/>
                <a:ea typeface="Tahoma" pitchFamily="34" charset="0"/>
                <a:cs typeface="Tahoma" pitchFamily="34" charset="0"/>
              </a:rPr>
              <a:t>LISENCED “</a:t>
            </a:r>
            <a:r>
              <a:rPr lang="en-US" sz="2200" b="1" dirty="0">
                <a:solidFill>
                  <a:srgbClr val="FF0000"/>
                </a:solidFill>
                <a:latin typeface="Tahoma" pitchFamily="34" charset="0"/>
                <a:ea typeface="Tahoma" pitchFamily="34" charset="0"/>
                <a:cs typeface="Tahoma" pitchFamily="34" charset="0"/>
              </a:rPr>
              <a:t>SUPER A GRADE</a:t>
            </a:r>
            <a:r>
              <a:rPr lang="en-US" sz="2200" b="1" dirty="0">
                <a:solidFill>
                  <a:srgbClr val="132B71"/>
                </a:solidFill>
                <a:latin typeface="Tahoma" pitchFamily="34" charset="0"/>
                <a:ea typeface="Tahoma" pitchFamily="34" charset="0"/>
                <a:cs typeface="Tahoma" pitchFamily="34" charset="0"/>
              </a:rPr>
              <a:t>”</a:t>
            </a:r>
            <a:br>
              <a:rPr lang="en-US" sz="2200" b="1" dirty="0">
                <a:solidFill>
                  <a:srgbClr val="132B71"/>
                </a:solidFill>
                <a:latin typeface="Tahoma" pitchFamily="34" charset="0"/>
                <a:ea typeface="Tahoma" pitchFamily="34" charset="0"/>
                <a:cs typeface="Tahoma" pitchFamily="34" charset="0"/>
              </a:rPr>
            </a:br>
            <a:r>
              <a:rPr lang="en-US" sz="2200" b="1" dirty="0">
                <a:solidFill>
                  <a:srgbClr val="132B71"/>
                </a:solidFill>
                <a:latin typeface="Tahoma" pitchFamily="34" charset="0"/>
                <a:ea typeface="Tahoma" pitchFamily="34" charset="0"/>
                <a:cs typeface="Tahoma" pitchFamily="34" charset="0"/>
              </a:rPr>
              <a:t>CONTRACTOR - ENGINEERING </a:t>
            </a:r>
            <a:br>
              <a:rPr lang="en-US" sz="2200" b="1" dirty="0">
                <a:solidFill>
                  <a:srgbClr val="132B71"/>
                </a:solidFill>
                <a:latin typeface="Tahoma" pitchFamily="34" charset="0"/>
                <a:ea typeface="Tahoma" pitchFamily="34" charset="0"/>
                <a:cs typeface="Tahoma" pitchFamily="34" charset="0"/>
              </a:rPr>
            </a:br>
            <a:r>
              <a:rPr lang="en-US" sz="2200" b="1" dirty="0">
                <a:solidFill>
                  <a:srgbClr val="132B71"/>
                </a:solidFill>
                <a:latin typeface="Tahoma" pitchFamily="34" charset="0"/>
                <a:ea typeface="Tahoma" pitchFamily="34" charset="0"/>
                <a:cs typeface="Tahoma" pitchFamily="34" charset="0"/>
              </a:rPr>
              <a:t>COMPANY</a:t>
            </a:r>
          </a:p>
        </p:txBody>
      </p:sp>
      <p:sp>
        <p:nvSpPr>
          <p:cNvPr id="17" name="Rectangle 16"/>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vr.png"/>
          <p:cNvPicPr>
            <a:picLocks noChangeAspect="1"/>
          </p:cNvPicPr>
          <p:nvPr/>
        </p:nvPicPr>
        <p:blipFill>
          <a:blip r:embed="rId6"/>
          <a:stretch>
            <a:fillRect/>
          </a:stretch>
        </p:blipFill>
        <p:spPr>
          <a:xfrm>
            <a:off x="5572643" y="2438400"/>
            <a:ext cx="2961757" cy="3733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g.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944828" y="910947"/>
            <a:ext cx="4817409" cy="3456203"/>
          </a:xfrm>
          <a:prstGeom prst="rect">
            <a:avLst/>
          </a:prstGeom>
          <a:noFill/>
        </p:spPr>
        <p:txBody>
          <a:bodyPr wrap="none" rtlCol="0">
            <a:spAutoFit/>
          </a:bodyPr>
          <a:lstStyle/>
          <a:p>
            <a:pPr>
              <a:lnSpc>
                <a:spcPct val="150000"/>
              </a:lnSpc>
            </a:pPr>
            <a:r>
              <a:rPr lang="en-US" b="1" dirty="0">
                <a:latin typeface="Calibri" pitchFamily="34" charset="0"/>
                <a:cs typeface="Calibri" pitchFamily="34" charset="0"/>
              </a:rPr>
              <a:t>CIVIL &amp; INTERIOR WORK</a:t>
            </a:r>
          </a:p>
          <a:p>
            <a:pPr>
              <a:lnSpc>
                <a:spcPct val="150000"/>
              </a:lnSpc>
            </a:pPr>
            <a:r>
              <a:rPr lang="en-US" b="1" dirty="0">
                <a:latin typeface="Calibri" pitchFamily="34" charset="0"/>
                <a:cs typeface="Calibri" pitchFamily="34" charset="0"/>
              </a:rPr>
              <a:t>FURNITURE</a:t>
            </a:r>
          </a:p>
          <a:p>
            <a:pPr>
              <a:lnSpc>
                <a:spcPct val="150000"/>
              </a:lnSpc>
            </a:pPr>
            <a:r>
              <a:rPr lang="en-US" b="1" dirty="0">
                <a:latin typeface="Calibri" pitchFamily="34" charset="0"/>
                <a:cs typeface="Calibri" pitchFamily="34" charset="0"/>
              </a:rPr>
              <a:t>ELECTRICAL WORK</a:t>
            </a:r>
          </a:p>
          <a:p>
            <a:pPr>
              <a:lnSpc>
                <a:spcPct val="150000"/>
              </a:lnSpc>
            </a:pPr>
            <a:r>
              <a:rPr lang="en-US" b="1" dirty="0">
                <a:latin typeface="Calibri" pitchFamily="34" charset="0"/>
                <a:cs typeface="Calibri" pitchFamily="34" charset="0"/>
              </a:rPr>
              <a:t>NETWORK INFRA WORK </a:t>
            </a:r>
          </a:p>
          <a:p>
            <a:pPr>
              <a:lnSpc>
                <a:spcPct val="150000"/>
              </a:lnSpc>
            </a:pPr>
            <a:r>
              <a:rPr lang="en-US" b="1" dirty="0">
                <a:latin typeface="Calibri" pitchFamily="34" charset="0"/>
                <a:cs typeface="Calibri" pitchFamily="34" charset="0"/>
              </a:rPr>
              <a:t>ACCESS CONTROL &amp; CCTV MONITORING SYSTEM</a:t>
            </a:r>
          </a:p>
          <a:p>
            <a:pPr>
              <a:lnSpc>
                <a:spcPct val="150000"/>
              </a:lnSpc>
            </a:pPr>
            <a:r>
              <a:rPr lang="en-US" b="1" dirty="0">
                <a:latin typeface="Calibri" pitchFamily="34" charset="0"/>
                <a:cs typeface="Calibri" pitchFamily="34" charset="0"/>
              </a:rPr>
              <a:t>FIRE ALARM &amp; GAS FLOODING SYSTEM</a:t>
            </a:r>
          </a:p>
          <a:p>
            <a:pPr>
              <a:lnSpc>
                <a:spcPct val="150000"/>
              </a:lnSpc>
            </a:pPr>
            <a:r>
              <a:rPr lang="en-US" b="1" dirty="0">
                <a:latin typeface="Calibri" pitchFamily="34" charset="0"/>
                <a:cs typeface="Calibri" pitchFamily="34" charset="0"/>
              </a:rPr>
              <a:t>AC SYSTEM</a:t>
            </a:r>
          </a:p>
          <a:p>
            <a:pPr>
              <a:lnSpc>
                <a:spcPct val="150000"/>
              </a:lnSpc>
            </a:pPr>
            <a:r>
              <a:rPr lang="en-US" sz="2200" b="1" dirty="0">
                <a:solidFill>
                  <a:srgbClr val="132B71"/>
                </a:solidFill>
                <a:latin typeface="Calibri" pitchFamily="34" charset="0"/>
                <a:cs typeface="Calibri" pitchFamily="34" charset="0"/>
              </a:rPr>
              <a:t>PROJECT VALUE Rs.2.7 Cr</a:t>
            </a:r>
            <a:endParaRPr lang="nn-NO" sz="2200" b="1" dirty="0">
              <a:solidFill>
                <a:srgbClr val="132B71"/>
              </a:solidFill>
              <a:latin typeface="Calibri" pitchFamily="34" charset="0"/>
              <a:cs typeface="Calibri" pitchFamily="34" charset="0"/>
            </a:endParaRPr>
          </a:p>
        </p:txBody>
      </p:sp>
      <p:pic>
        <p:nvPicPr>
          <p:cNvPr id="7" name="Picture 6" descr="gree-arr.png"/>
          <p:cNvPicPr>
            <a:picLocks noChangeAspect="1"/>
          </p:cNvPicPr>
          <p:nvPr/>
        </p:nvPicPr>
        <p:blipFill>
          <a:blip r:embed="rId3" cstate="print"/>
          <a:stretch>
            <a:fillRect/>
          </a:stretch>
        </p:blipFill>
        <p:spPr>
          <a:xfrm>
            <a:off x="609600" y="1121259"/>
            <a:ext cx="231648" cy="170688"/>
          </a:xfrm>
          <a:prstGeom prst="rect">
            <a:avLst/>
          </a:prstGeom>
        </p:spPr>
      </p:pic>
      <p:pic>
        <p:nvPicPr>
          <p:cNvPr id="8" name="Picture 7" descr="gree-arr.png"/>
          <p:cNvPicPr>
            <a:picLocks noChangeAspect="1"/>
          </p:cNvPicPr>
          <p:nvPr/>
        </p:nvPicPr>
        <p:blipFill>
          <a:blip r:embed="rId3" cstate="print"/>
          <a:stretch>
            <a:fillRect/>
          </a:stretch>
        </p:blipFill>
        <p:spPr>
          <a:xfrm>
            <a:off x="609600" y="1502259"/>
            <a:ext cx="231648" cy="170688"/>
          </a:xfrm>
          <a:prstGeom prst="rect">
            <a:avLst/>
          </a:prstGeom>
        </p:spPr>
      </p:pic>
      <p:pic>
        <p:nvPicPr>
          <p:cNvPr id="9" name="Picture 8" descr="gree-arr.png"/>
          <p:cNvPicPr>
            <a:picLocks noChangeAspect="1"/>
          </p:cNvPicPr>
          <p:nvPr/>
        </p:nvPicPr>
        <p:blipFill>
          <a:blip r:embed="rId3" cstate="print"/>
          <a:stretch>
            <a:fillRect/>
          </a:stretch>
        </p:blipFill>
        <p:spPr>
          <a:xfrm>
            <a:off x="609600" y="1901547"/>
            <a:ext cx="231648" cy="170688"/>
          </a:xfrm>
          <a:prstGeom prst="rect">
            <a:avLst/>
          </a:prstGeom>
        </p:spPr>
      </p:pic>
      <p:pic>
        <p:nvPicPr>
          <p:cNvPr id="10" name="Picture 9" descr="gree-arr.png"/>
          <p:cNvPicPr>
            <a:picLocks noChangeAspect="1"/>
          </p:cNvPicPr>
          <p:nvPr/>
        </p:nvPicPr>
        <p:blipFill>
          <a:blip r:embed="rId3" cstate="print"/>
          <a:stretch>
            <a:fillRect/>
          </a:stretch>
        </p:blipFill>
        <p:spPr>
          <a:xfrm>
            <a:off x="609600" y="2340459"/>
            <a:ext cx="231648" cy="170688"/>
          </a:xfrm>
          <a:prstGeom prst="rect">
            <a:avLst/>
          </a:prstGeom>
        </p:spPr>
      </p:pic>
      <p:pic>
        <p:nvPicPr>
          <p:cNvPr id="11" name="Picture 10" descr="gree-arr.png"/>
          <p:cNvPicPr>
            <a:picLocks noChangeAspect="1"/>
          </p:cNvPicPr>
          <p:nvPr/>
        </p:nvPicPr>
        <p:blipFill>
          <a:blip r:embed="rId3" cstate="print"/>
          <a:stretch>
            <a:fillRect/>
          </a:stretch>
        </p:blipFill>
        <p:spPr>
          <a:xfrm>
            <a:off x="609600" y="2739747"/>
            <a:ext cx="231648" cy="170688"/>
          </a:xfrm>
          <a:prstGeom prst="rect">
            <a:avLst/>
          </a:prstGeom>
        </p:spPr>
      </p:pic>
      <p:pic>
        <p:nvPicPr>
          <p:cNvPr id="12" name="Picture 11" descr="gree-arr.png"/>
          <p:cNvPicPr>
            <a:picLocks noChangeAspect="1"/>
          </p:cNvPicPr>
          <p:nvPr/>
        </p:nvPicPr>
        <p:blipFill>
          <a:blip r:embed="rId3" cstate="print"/>
          <a:stretch>
            <a:fillRect/>
          </a:stretch>
        </p:blipFill>
        <p:spPr>
          <a:xfrm>
            <a:off x="609600" y="3120747"/>
            <a:ext cx="231648" cy="170688"/>
          </a:xfrm>
          <a:prstGeom prst="rect">
            <a:avLst/>
          </a:prstGeom>
        </p:spPr>
      </p:pic>
      <p:pic>
        <p:nvPicPr>
          <p:cNvPr id="13" name="Picture 12" descr="gree-arr.png"/>
          <p:cNvPicPr>
            <a:picLocks noChangeAspect="1"/>
          </p:cNvPicPr>
          <p:nvPr/>
        </p:nvPicPr>
        <p:blipFill>
          <a:blip r:embed="rId3" cstate="print"/>
          <a:stretch>
            <a:fillRect/>
          </a:stretch>
        </p:blipFill>
        <p:spPr>
          <a:xfrm>
            <a:off x="609600" y="3559659"/>
            <a:ext cx="231648" cy="170688"/>
          </a:xfrm>
          <a:prstGeom prst="rect">
            <a:avLst/>
          </a:prstGeom>
        </p:spPr>
      </p:pic>
      <p:pic>
        <p:nvPicPr>
          <p:cNvPr id="14" name="Picture 13" descr="c1.png"/>
          <p:cNvPicPr>
            <a:picLocks noChangeAspect="1"/>
          </p:cNvPicPr>
          <p:nvPr/>
        </p:nvPicPr>
        <p:blipFill>
          <a:blip r:embed="rId4"/>
          <a:stretch>
            <a:fillRect/>
          </a:stretch>
        </p:blipFill>
        <p:spPr>
          <a:xfrm>
            <a:off x="2933700" y="4497878"/>
            <a:ext cx="3276600" cy="2055322"/>
          </a:xfrm>
          <a:prstGeom prst="rect">
            <a:avLst/>
          </a:prstGeom>
        </p:spPr>
      </p:pic>
      <p:sp>
        <p:nvSpPr>
          <p:cNvPr id="15" name="Rectangle 14"/>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port.png"/>
          <p:cNvPicPr>
            <a:picLocks noChangeAspect="1"/>
          </p:cNvPicPr>
          <p:nvPr/>
        </p:nvPicPr>
        <p:blipFill>
          <a:blip r:embed="rId5"/>
          <a:stretch>
            <a:fillRect/>
          </a:stretch>
        </p:blipFill>
        <p:spPr>
          <a:xfrm>
            <a:off x="2188459" y="326135"/>
            <a:ext cx="4767082" cy="51206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g.jpg"/>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ci-1.png"/>
          <p:cNvPicPr>
            <a:picLocks noChangeAspect="1"/>
          </p:cNvPicPr>
          <p:nvPr/>
        </p:nvPicPr>
        <p:blipFill>
          <a:blip r:embed="rId3"/>
          <a:stretch>
            <a:fillRect/>
          </a:stretch>
        </p:blipFill>
        <p:spPr>
          <a:xfrm>
            <a:off x="685800" y="1447800"/>
            <a:ext cx="3733800" cy="2368578"/>
          </a:xfrm>
          <a:prstGeom prst="rect">
            <a:avLst/>
          </a:prstGeom>
        </p:spPr>
      </p:pic>
      <p:pic>
        <p:nvPicPr>
          <p:cNvPr id="9" name="Picture 8" descr="ci-2.png"/>
          <p:cNvPicPr>
            <a:picLocks noChangeAspect="1"/>
          </p:cNvPicPr>
          <p:nvPr/>
        </p:nvPicPr>
        <p:blipFill>
          <a:blip r:embed="rId4"/>
          <a:stretch>
            <a:fillRect/>
          </a:stretch>
        </p:blipFill>
        <p:spPr>
          <a:xfrm>
            <a:off x="4491431" y="1371600"/>
            <a:ext cx="4042969" cy="2590800"/>
          </a:xfrm>
          <a:prstGeom prst="rect">
            <a:avLst/>
          </a:prstGeom>
        </p:spPr>
      </p:pic>
      <p:pic>
        <p:nvPicPr>
          <p:cNvPr id="10" name="Picture 9" descr="ci-3.png"/>
          <p:cNvPicPr>
            <a:picLocks noChangeAspect="1"/>
          </p:cNvPicPr>
          <p:nvPr/>
        </p:nvPicPr>
        <p:blipFill>
          <a:blip r:embed="rId5"/>
          <a:stretch>
            <a:fillRect/>
          </a:stretch>
        </p:blipFill>
        <p:spPr>
          <a:xfrm>
            <a:off x="685800" y="4032222"/>
            <a:ext cx="3733800" cy="2368578"/>
          </a:xfrm>
          <a:prstGeom prst="rect">
            <a:avLst/>
          </a:prstGeom>
        </p:spPr>
      </p:pic>
      <p:pic>
        <p:nvPicPr>
          <p:cNvPr id="11" name="Picture 10" descr="ci-4.png"/>
          <p:cNvPicPr>
            <a:picLocks noChangeAspect="1"/>
          </p:cNvPicPr>
          <p:nvPr/>
        </p:nvPicPr>
        <p:blipFill>
          <a:blip r:embed="rId6"/>
          <a:stretch>
            <a:fillRect/>
          </a:stretch>
        </p:blipFill>
        <p:spPr>
          <a:xfrm>
            <a:off x="4648200" y="4060084"/>
            <a:ext cx="3810000" cy="2416916"/>
          </a:xfrm>
          <a:prstGeom prst="rect">
            <a:avLst/>
          </a:prstGeom>
        </p:spPr>
      </p:pic>
      <p:pic>
        <p:nvPicPr>
          <p:cNvPr id="12" name="Picture 11" descr="port-1.png"/>
          <p:cNvPicPr>
            <a:picLocks noChangeAspect="1"/>
          </p:cNvPicPr>
          <p:nvPr/>
        </p:nvPicPr>
        <p:blipFill>
          <a:blip r:embed="rId7"/>
          <a:stretch>
            <a:fillRect/>
          </a:stretch>
        </p:blipFill>
        <p:spPr>
          <a:xfrm>
            <a:off x="1947666" y="228600"/>
            <a:ext cx="5248667" cy="105765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g.jpg"/>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cn-1.png"/>
          <p:cNvPicPr>
            <a:picLocks noChangeAspect="1"/>
          </p:cNvPicPr>
          <p:nvPr/>
        </p:nvPicPr>
        <p:blipFill>
          <a:blip r:embed="rId3"/>
          <a:stretch>
            <a:fillRect/>
          </a:stretch>
        </p:blipFill>
        <p:spPr>
          <a:xfrm>
            <a:off x="762000" y="1545712"/>
            <a:ext cx="3723387" cy="2361972"/>
          </a:xfrm>
          <a:prstGeom prst="rect">
            <a:avLst/>
          </a:prstGeom>
        </p:spPr>
      </p:pic>
      <p:pic>
        <p:nvPicPr>
          <p:cNvPr id="9" name="Picture 8" descr="cn-2.png"/>
          <p:cNvPicPr>
            <a:picLocks noChangeAspect="1"/>
          </p:cNvPicPr>
          <p:nvPr/>
        </p:nvPicPr>
        <p:blipFill>
          <a:blip r:embed="rId4"/>
          <a:stretch>
            <a:fillRect/>
          </a:stretch>
        </p:blipFill>
        <p:spPr>
          <a:xfrm>
            <a:off x="4734452" y="1545484"/>
            <a:ext cx="3723748" cy="2362200"/>
          </a:xfrm>
          <a:prstGeom prst="rect">
            <a:avLst/>
          </a:prstGeom>
        </p:spPr>
      </p:pic>
      <p:pic>
        <p:nvPicPr>
          <p:cNvPr id="10" name="Picture 9" descr="cn-3.png"/>
          <p:cNvPicPr>
            <a:picLocks noChangeAspect="1"/>
          </p:cNvPicPr>
          <p:nvPr/>
        </p:nvPicPr>
        <p:blipFill>
          <a:blip r:embed="rId5"/>
          <a:stretch>
            <a:fillRect/>
          </a:stretch>
        </p:blipFill>
        <p:spPr>
          <a:xfrm>
            <a:off x="685800" y="4060084"/>
            <a:ext cx="3733800" cy="2416916"/>
          </a:xfrm>
          <a:prstGeom prst="rect">
            <a:avLst/>
          </a:prstGeom>
        </p:spPr>
      </p:pic>
      <p:pic>
        <p:nvPicPr>
          <p:cNvPr id="11" name="Picture 10" descr="cn-4.png"/>
          <p:cNvPicPr>
            <a:picLocks noChangeAspect="1"/>
          </p:cNvPicPr>
          <p:nvPr/>
        </p:nvPicPr>
        <p:blipFill>
          <a:blip r:embed="rId6"/>
          <a:stretch>
            <a:fillRect/>
          </a:stretch>
        </p:blipFill>
        <p:spPr>
          <a:xfrm>
            <a:off x="4724400" y="3983884"/>
            <a:ext cx="3810000" cy="2465255"/>
          </a:xfrm>
          <a:prstGeom prst="rect">
            <a:avLst/>
          </a:prstGeom>
        </p:spPr>
      </p:pic>
      <p:pic>
        <p:nvPicPr>
          <p:cNvPr id="12" name="Picture 11" descr="port-2.png"/>
          <p:cNvPicPr>
            <a:picLocks noChangeAspect="1"/>
          </p:cNvPicPr>
          <p:nvPr/>
        </p:nvPicPr>
        <p:blipFill>
          <a:blip r:embed="rId7"/>
          <a:stretch>
            <a:fillRect/>
          </a:stretch>
        </p:blipFill>
        <p:spPr>
          <a:xfrm>
            <a:off x="2060443" y="313942"/>
            <a:ext cx="5023114" cy="105765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g.jpg"/>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944828" y="1546860"/>
            <a:ext cx="4817409" cy="3373359"/>
          </a:xfrm>
          <a:prstGeom prst="rect">
            <a:avLst/>
          </a:prstGeom>
          <a:noFill/>
        </p:spPr>
        <p:txBody>
          <a:bodyPr wrap="none" rtlCol="0">
            <a:spAutoFit/>
          </a:bodyPr>
          <a:lstStyle/>
          <a:p>
            <a:pPr>
              <a:lnSpc>
                <a:spcPct val="150000"/>
              </a:lnSpc>
            </a:pPr>
            <a:r>
              <a:rPr lang="en-US" b="1" dirty="0">
                <a:latin typeface="Calibri" pitchFamily="34" charset="0"/>
                <a:cs typeface="Calibri" pitchFamily="34" charset="0"/>
              </a:rPr>
              <a:t>CIVIL &amp; INTERIOR WORK</a:t>
            </a:r>
          </a:p>
          <a:p>
            <a:pPr>
              <a:lnSpc>
                <a:spcPct val="150000"/>
              </a:lnSpc>
            </a:pPr>
            <a:r>
              <a:rPr lang="en-US" b="1" dirty="0">
                <a:latin typeface="Calibri" pitchFamily="34" charset="0"/>
                <a:cs typeface="Calibri" pitchFamily="34" charset="0"/>
              </a:rPr>
              <a:t>CLEAN ROOM &amp; LAB CABIN</a:t>
            </a:r>
          </a:p>
          <a:p>
            <a:pPr>
              <a:lnSpc>
                <a:spcPct val="150000"/>
              </a:lnSpc>
            </a:pPr>
            <a:r>
              <a:rPr lang="en-US" b="1" dirty="0">
                <a:latin typeface="Calibri" pitchFamily="34" charset="0"/>
                <a:cs typeface="Calibri" pitchFamily="34" charset="0"/>
              </a:rPr>
              <a:t>ELECTRICAL  WORK</a:t>
            </a:r>
          </a:p>
          <a:p>
            <a:pPr>
              <a:lnSpc>
                <a:spcPct val="150000"/>
              </a:lnSpc>
            </a:pPr>
            <a:r>
              <a:rPr lang="en-US" b="1" dirty="0">
                <a:latin typeface="Calibri" pitchFamily="34" charset="0"/>
                <a:cs typeface="Calibri" pitchFamily="34" charset="0"/>
              </a:rPr>
              <a:t>PLUMBING WORK</a:t>
            </a:r>
          </a:p>
          <a:p>
            <a:pPr>
              <a:lnSpc>
                <a:spcPct val="150000"/>
              </a:lnSpc>
            </a:pPr>
            <a:r>
              <a:rPr lang="en-US" b="1" dirty="0">
                <a:latin typeface="Calibri" pitchFamily="34" charset="0"/>
                <a:cs typeface="Calibri" pitchFamily="34" charset="0"/>
              </a:rPr>
              <a:t>NETWORK COMMUNICATION SYSTEM </a:t>
            </a:r>
          </a:p>
          <a:p>
            <a:pPr>
              <a:lnSpc>
                <a:spcPct val="150000"/>
              </a:lnSpc>
            </a:pPr>
            <a:r>
              <a:rPr lang="en-US" b="1" dirty="0">
                <a:latin typeface="Calibri" pitchFamily="34" charset="0"/>
                <a:cs typeface="Calibri" pitchFamily="34" charset="0"/>
              </a:rPr>
              <a:t>ACCESS CONTROL &amp; CCTV MONITORING SYSTEM</a:t>
            </a:r>
          </a:p>
          <a:p>
            <a:pPr>
              <a:lnSpc>
                <a:spcPct val="150000"/>
              </a:lnSpc>
            </a:pPr>
            <a:r>
              <a:rPr lang="en-US" b="1" dirty="0">
                <a:latin typeface="Calibri" pitchFamily="34" charset="0"/>
                <a:cs typeface="Calibri" pitchFamily="34" charset="0"/>
              </a:rPr>
              <a:t>FIRE ALARM &amp; FIRE HYDRANT SYSTEM</a:t>
            </a:r>
          </a:p>
          <a:p>
            <a:pPr>
              <a:lnSpc>
                <a:spcPct val="150000"/>
              </a:lnSpc>
            </a:pPr>
            <a:r>
              <a:rPr lang="en-US" b="1" dirty="0">
                <a:latin typeface="Calibri" pitchFamily="34" charset="0"/>
                <a:cs typeface="Calibri" pitchFamily="34" charset="0"/>
              </a:rPr>
              <a:t>HVAC SYSTEM</a:t>
            </a:r>
            <a:endParaRPr lang="nn-NO" sz="2200" b="1" dirty="0">
              <a:solidFill>
                <a:srgbClr val="132B71"/>
              </a:solidFill>
              <a:latin typeface="Calibri" pitchFamily="34" charset="0"/>
              <a:cs typeface="Calibri" pitchFamily="34" charset="0"/>
            </a:endParaRPr>
          </a:p>
        </p:txBody>
      </p:sp>
      <p:pic>
        <p:nvPicPr>
          <p:cNvPr id="9" name="Picture 8" descr="gree-arr.png"/>
          <p:cNvPicPr>
            <a:picLocks noChangeAspect="1"/>
          </p:cNvPicPr>
          <p:nvPr/>
        </p:nvPicPr>
        <p:blipFill>
          <a:blip r:embed="rId3" cstate="print"/>
          <a:stretch>
            <a:fillRect/>
          </a:stretch>
        </p:blipFill>
        <p:spPr>
          <a:xfrm>
            <a:off x="609600" y="1757172"/>
            <a:ext cx="231648" cy="170688"/>
          </a:xfrm>
          <a:prstGeom prst="rect">
            <a:avLst/>
          </a:prstGeom>
        </p:spPr>
      </p:pic>
      <p:pic>
        <p:nvPicPr>
          <p:cNvPr id="10" name="Picture 9" descr="gree-arr.png"/>
          <p:cNvPicPr>
            <a:picLocks noChangeAspect="1"/>
          </p:cNvPicPr>
          <p:nvPr/>
        </p:nvPicPr>
        <p:blipFill>
          <a:blip r:embed="rId3" cstate="print"/>
          <a:stretch>
            <a:fillRect/>
          </a:stretch>
        </p:blipFill>
        <p:spPr>
          <a:xfrm>
            <a:off x="609600" y="2138172"/>
            <a:ext cx="231648" cy="170688"/>
          </a:xfrm>
          <a:prstGeom prst="rect">
            <a:avLst/>
          </a:prstGeom>
        </p:spPr>
      </p:pic>
      <p:pic>
        <p:nvPicPr>
          <p:cNvPr id="11" name="Picture 10" descr="gree-arr.png"/>
          <p:cNvPicPr>
            <a:picLocks noChangeAspect="1"/>
          </p:cNvPicPr>
          <p:nvPr/>
        </p:nvPicPr>
        <p:blipFill>
          <a:blip r:embed="rId3" cstate="print"/>
          <a:stretch>
            <a:fillRect/>
          </a:stretch>
        </p:blipFill>
        <p:spPr>
          <a:xfrm>
            <a:off x="609600" y="2537460"/>
            <a:ext cx="231648" cy="170688"/>
          </a:xfrm>
          <a:prstGeom prst="rect">
            <a:avLst/>
          </a:prstGeom>
        </p:spPr>
      </p:pic>
      <p:pic>
        <p:nvPicPr>
          <p:cNvPr id="12" name="Picture 11" descr="gree-arr.png"/>
          <p:cNvPicPr>
            <a:picLocks noChangeAspect="1"/>
          </p:cNvPicPr>
          <p:nvPr/>
        </p:nvPicPr>
        <p:blipFill>
          <a:blip r:embed="rId3" cstate="print"/>
          <a:stretch>
            <a:fillRect/>
          </a:stretch>
        </p:blipFill>
        <p:spPr>
          <a:xfrm>
            <a:off x="609600" y="2976372"/>
            <a:ext cx="231648" cy="170688"/>
          </a:xfrm>
          <a:prstGeom prst="rect">
            <a:avLst/>
          </a:prstGeom>
        </p:spPr>
      </p:pic>
      <p:pic>
        <p:nvPicPr>
          <p:cNvPr id="13" name="Picture 12" descr="gree-arr.png"/>
          <p:cNvPicPr>
            <a:picLocks noChangeAspect="1"/>
          </p:cNvPicPr>
          <p:nvPr/>
        </p:nvPicPr>
        <p:blipFill>
          <a:blip r:embed="rId3" cstate="print"/>
          <a:stretch>
            <a:fillRect/>
          </a:stretch>
        </p:blipFill>
        <p:spPr>
          <a:xfrm>
            <a:off x="609600" y="3375660"/>
            <a:ext cx="231648" cy="170688"/>
          </a:xfrm>
          <a:prstGeom prst="rect">
            <a:avLst/>
          </a:prstGeom>
        </p:spPr>
      </p:pic>
      <p:pic>
        <p:nvPicPr>
          <p:cNvPr id="14" name="Picture 13" descr="gree-arr.png"/>
          <p:cNvPicPr>
            <a:picLocks noChangeAspect="1"/>
          </p:cNvPicPr>
          <p:nvPr/>
        </p:nvPicPr>
        <p:blipFill>
          <a:blip r:embed="rId3" cstate="print"/>
          <a:stretch>
            <a:fillRect/>
          </a:stretch>
        </p:blipFill>
        <p:spPr>
          <a:xfrm>
            <a:off x="609600" y="3756660"/>
            <a:ext cx="231648" cy="170688"/>
          </a:xfrm>
          <a:prstGeom prst="rect">
            <a:avLst/>
          </a:prstGeom>
        </p:spPr>
      </p:pic>
      <p:pic>
        <p:nvPicPr>
          <p:cNvPr id="15" name="Picture 14" descr="gree-arr.png"/>
          <p:cNvPicPr>
            <a:picLocks noChangeAspect="1"/>
          </p:cNvPicPr>
          <p:nvPr/>
        </p:nvPicPr>
        <p:blipFill>
          <a:blip r:embed="rId3" cstate="print"/>
          <a:stretch>
            <a:fillRect/>
          </a:stretch>
        </p:blipFill>
        <p:spPr>
          <a:xfrm>
            <a:off x="609600" y="4195572"/>
            <a:ext cx="231648" cy="170688"/>
          </a:xfrm>
          <a:prstGeom prst="rect">
            <a:avLst/>
          </a:prstGeom>
        </p:spPr>
      </p:pic>
      <p:pic>
        <p:nvPicPr>
          <p:cNvPr id="16" name="Picture 15" descr="gree-arr.png"/>
          <p:cNvPicPr>
            <a:picLocks noChangeAspect="1"/>
          </p:cNvPicPr>
          <p:nvPr/>
        </p:nvPicPr>
        <p:blipFill>
          <a:blip r:embed="rId3" cstate="print"/>
          <a:stretch>
            <a:fillRect/>
          </a:stretch>
        </p:blipFill>
        <p:spPr>
          <a:xfrm>
            <a:off x="609600" y="4580025"/>
            <a:ext cx="231648" cy="170688"/>
          </a:xfrm>
          <a:prstGeom prst="rect">
            <a:avLst/>
          </a:prstGeom>
        </p:spPr>
      </p:pic>
      <p:sp>
        <p:nvSpPr>
          <p:cNvPr id="17" name="TextBox 16"/>
          <p:cNvSpPr txBox="1"/>
          <p:nvPr/>
        </p:nvSpPr>
        <p:spPr>
          <a:xfrm>
            <a:off x="914400" y="5131713"/>
            <a:ext cx="3245119" cy="547714"/>
          </a:xfrm>
          <a:prstGeom prst="rect">
            <a:avLst/>
          </a:prstGeom>
          <a:noFill/>
        </p:spPr>
        <p:txBody>
          <a:bodyPr wrap="none" rtlCol="0">
            <a:spAutoFit/>
          </a:bodyPr>
          <a:lstStyle/>
          <a:p>
            <a:pPr>
              <a:lnSpc>
                <a:spcPct val="150000"/>
              </a:lnSpc>
            </a:pPr>
            <a:r>
              <a:rPr lang="en-US" sz="2200" b="1" dirty="0">
                <a:solidFill>
                  <a:srgbClr val="132B71"/>
                </a:solidFill>
                <a:latin typeface="Calibri" pitchFamily="34" charset="0"/>
                <a:cs typeface="Calibri" pitchFamily="34" charset="0"/>
              </a:rPr>
              <a:t>PROJECT VALUE Rs.3.65 Cr</a:t>
            </a:r>
            <a:endParaRPr lang="nn-NO" sz="2200" b="1" dirty="0">
              <a:solidFill>
                <a:srgbClr val="132B71"/>
              </a:solidFill>
              <a:latin typeface="Calibri" pitchFamily="34" charset="0"/>
              <a:cs typeface="Calibri" pitchFamily="34" charset="0"/>
            </a:endParaRPr>
          </a:p>
        </p:txBody>
      </p:sp>
      <p:pic>
        <p:nvPicPr>
          <p:cNvPr id="18" name="Picture 2" descr="Home">
            <a:extLst>
              <a:ext uri="{FF2B5EF4-FFF2-40B4-BE49-F238E27FC236}">
                <a16:creationId xmlns:a16="http://schemas.microsoft.com/office/drawing/2014/main" id="{F06F654C-2DA4-B71B-8358-24256AF98A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447800"/>
            <a:ext cx="2895600" cy="22599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rk-1.png"/>
          <p:cNvPicPr>
            <a:picLocks noChangeAspect="1"/>
          </p:cNvPicPr>
          <p:nvPr/>
        </p:nvPicPr>
        <p:blipFill>
          <a:blip r:embed="rId5"/>
          <a:stretch>
            <a:fillRect/>
          </a:stretch>
        </p:blipFill>
        <p:spPr>
          <a:xfrm>
            <a:off x="1239005" y="429766"/>
            <a:ext cx="6665990" cy="86563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g.jpg"/>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rk1.png"/>
          <p:cNvPicPr>
            <a:picLocks noChangeAspect="1"/>
          </p:cNvPicPr>
          <p:nvPr/>
        </p:nvPicPr>
        <p:blipFill>
          <a:blip r:embed="rId3"/>
          <a:stretch>
            <a:fillRect/>
          </a:stretch>
        </p:blipFill>
        <p:spPr>
          <a:xfrm>
            <a:off x="609600" y="1143000"/>
            <a:ext cx="3810000" cy="2416916"/>
          </a:xfrm>
          <a:prstGeom prst="rect">
            <a:avLst/>
          </a:prstGeom>
        </p:spPr>
      </p:pic>
      <p:pic>
        <p:nvPicPr>
          <p:cNvPr id="9" name="Picture 8" descr="rk2.png"/>
          <p:cNvPicPr>
            <a:picLocks noChangeAspect="1"/>
          </p:cNvPicPr>
          <p:nvPr/>
        </p:nvPicPr>
        <p:blipFill>
          <a:blip r:embed="rId4"/>
          <a:stretch>
            <a:fillRect/>
          </a:stretch>
        </p:blipFill>
        <p:spPr>
          <a:xfrm>
            <a:off x="4648200" y="1143000"/>
            <a:ext cx="3886200" cy="2389055"/>
          </a:xfrm>
          <a:prstGeom prst="rect">
            <a:avLst/>
          </a:prstGeom>
        </p:spPr>
      </p:pic>
      <p:pic>
        <p:nvPicPr>
          <p:cNvPr id="10" name="Picture 9" descr="rk3.png"/>
          <p:cNvPicPr>
            <a:picLocks noChangeAspect="1"/>
          </p:cNvPicPr>
          <p:nvPr/>
        </p:nvPicPr>
        <p:blipFill>
          <a:blip r:embed="rId5"/>
          <a:stretch>
            <a:fillRect/>
          </a:stretch>
        </p:blipFill>
        <p:spPr>
          <a:xfrm>
            <a:off x="609600" y="3733800"/>
            <a:ext cx="3843867" cy="2438400"/>
          </a:xfrm>
          <a:prstGeom prst="rect">
            <a:avLst/>
          </a:prstGeom>
        </p:spPr>
      </p:pic>
      <p:pic>
        <p:nvPicPr>
          <p:cNvPr id="11" name="Picture 10" descr="rk4.png"/>
          <p:cNvPicPr>
            <a:picLocks noChangeAspect="1"/>
          </p:cNvPicPr>
          <p:nvPr/>
        </p:nvPicPr>
        <p:blipFill>
          <a:blip r:embed="rId6"/>
          <a:stretch>
            <a:fillRect/>
          </a:stretch>
        </p:blipFill>
        <p:spPr>
          <a:xfrm>
            <a:off x="4648200" y="3733800"/>
            <a:ext cx="3963988" cy="2438400"/>
          </a:xfrm>
          <a:prstGeom prst="rect">
            <a:avLst/>
          </a:prstGeom>
        </p:spPr>
      </p:pic>
      <p:pic>
        <p:nvPicPr>
          <p:cNvPr id="12" name="Picture 11" descr="inter.png"/>
          <p:cNvPicPr>
            <a:picLocks noChangeAspect="1"/>
          </p:cNvPicPr>
          <p:nvPr/>
        </p:nvPicPr>
        <p:blipFill>
          <a:blip r:embed="rId7"/>
          <a:stretch>
            <a:fillRect/>
          </a:stretch>
        </p:blipFill>
        <p:spPr>
          <a:xfrm>
            <a:off x="2001007" y="396239"/>
            <a:ext cx="5141986" cy="44196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g.jpg"/>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rk5.png"/>
          <p:cNvPicPr>
            <a:picLocks noChangeAspect="1"/>
          </p:cNvPicPr>
          <p:nvPr/>
        </p:nvPicPr>
        <p:blipFill>
          <a:blip r:embed="rId3"/>
          <a:stretch>
            <a:fillRect/>
          </a:stretch>
        </p:blipFill>
        <p:spPr>
          <a:xfrm>
            <a:off x="685800" y="1219200"/>
            <a:ext cx="3810000" cy="2416916"/>
          </a:xfrm>
          <a:prstGeom prst="rect">
            <a:avLst/>
          </a:prstGeom>
        </p:spPr>
      </p:pic>
      <p:pic>
        <p:nvPicPr>
          <p:cNvPr id="9" name="Picture 8" descr="rk6.png"/>
          <p:cNvPicPr>
            <a:picLocks noChangeAspect="1"/>
          </p:cNvPicPr>
          <p:nvPr/>
        </p:nvPicPr>
        <p:blipFill>
          <a:blip r:embed="rId4"/>
          <a:stretch>
            <a:fillRect/>
          </a:stretch>
        </p:blipFill>
        <p:spPr>
          <a:xfrm>
            <a:off x="4648200" y="1219201"/>
            <a:ext cx="3843865" cy="2438399"/>
          </a:xfrm>
          <a:prstGeom prst="rect">
            <a:avLst/>
          </a:prstGeom>
        </p:spPr>
      </p:pic>
      <p:pic>
        <p:nvPicPr>
          <p:cNvPr id="10" name="Picture 9" descr="rk7.png"/>
          <p:cNvPicPr>
            <a:picLocks noChangeAspect="1"/>
          </p:cNvPicPr>
          <p:nvPr/>
        </p:nvPicPr>
        <p:blipFill>
          <a:blip r:embed="rId5"/>
          <a:stretch>
            <a:fillRect/>
          </a:stretch>
        </p:blipFill>
        <p:spPr>
          <a:xfrm>
            <a:off x="685800" y="3810000"/>
            <a:ext cx="3843867" cy="2438400"/>
          </a:xfrm>
          <a:prstGeom prst="rect">
            <a:avLst/>
          </a:prstGeom>
        </p:spPr>
      </p:pic>
      <p:pic>
        <p:nvPicPr>
          <p:cNvPr id="11" name="Picture 10" descr="rk8.png"/>
          <p:cNvPicPr>
            <a:picLocks noChangeAspect="1"/>
          </p:cNvPicPr>
          <p:nvPr/>
        </p:nvPicPr>
        <p:blipFill>
          <a:blip r:embed="rId6"/>
          <a:stretch>
            <a:fillRect/>
          </a:stretch>
        </p:blipFill>
        <p:spPr>
          <a:xfrm>
            <a:off x="4724400" y="3810000"/>
            <a:ext cx="3843867" cy="2438400"/>
          </a:xfrm>
          <a:prstGeom prst="rect">
            <a:avLst/>
          </a:prstGeom>
        </p:spPr>
      </p:pic>
      <p:pic>
        <p:nvPicPr>
          <p:cNvPr id="12" name="Picture 11" descr="clasr.png"/>
          <p:cNvPicPr>
            <a:picLocks noChangeAspect="1"/>
          </p:cNvPicPr>
          <p:nvPr/>
        </p:nvPicPr>
        <p:blipFill>
          <a:blip r:embed="rId7"/>
          <a:stretch>
            <a:fillRect/>
          </a:stretch>
        </p:blipFill>
        <p:spPr>
          <a:xfrm>
            <a:off x="2759960" y="457200"/>
            <a:ext cx="3624079" cy="37185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g.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944828" y="2067620"/>
            <a:ext cx="2747868" cy="2957861"/>
          </a:xfrm>
          <a:prstGeom prst="rect">
            <a:avLst/>
          </a:prstGeom>
          <a:noFill/>
        </p:spPr>
        <p:txBody>
          <a:bodyPr wrap="none" rtlCol="0">
            <a:spAutoFit/>
          </a:bodyPr>
          <a:lstStyle/>
          <a:p>
            <a:pPr>
              <a:lnSpc>
                <a:spcPct val="150000"/>
              </a:lnSpc>
            </a:pPr>
            <a:r>
              <a:rPr lang="en-US" b="1" dirty="0">
                <a:latin typeface="Calibri" pitchFamily="34" charset="0"/>
                <a:cs typeface="Calibri" pitchFamily="34" charset="0"/>
              </a:rPr>
              <a:t>CIVIL &amp; INTERIOR WORK</a:t>
            </a:r>
          </a:p>
          <a:p>
            <a:pPr>
              <a:lnSpc>
                <a:spcPct val="150000"/>
              </a:lnSpc>
            </a:pPr>
            <a:r>
              <a:rPr lang="en-US" b="1" dirty="0">
                <a:latin typeface="Calibri" pitchFamily="34" charset="0"/>
                <a:cs typeface="Calibri" pitchFamily="34" charset="0"/>
              </a:rPr>
              <a:t>ROAD INFRA</a:t>
            </a:r>
          </a:p>
          <a:p>
            <a:pPr>
              <a:lnSpc>
                <a:spcPct val="150000"/>
              </a:lnSpc>
            </a:pPr>
            <a:r>
              <a:rPr lang="en-US" b="1" dirty="0">
                <a:latin typeface="Calibri" pitchFamily="34" charset="0"/>
                <a:cs typeface="Calibri" pitchFamily="34" charset="0"/>
              </a:rPr>
              <a:t>ELECTRICAL WORK</a:t>
            </a:r>
          </a:p>
          <a:p>
            <a:pPr>
              <a:lnSpc>
                <a:spcPct val="150000"/>
              </a:lnSpc>
            </a:pPr>
            <a:r>
              <a:rPr lang="en-US" b="1" dirty="0">
                <a:latin typeface="Calibri" pitchFamily="34" charset="0"/>
                <a:cs typeface="Calibri" pitchFamily="34" charset="0"/>
              </a:rPr>
              <a:t>PLUMBING WORK</a:t>
            </a:r>
          </a:p>
          <a:p>
            <a:pPr>
              <a:lnSpc>
                <a:spcPct val="150000"/>
              </a:lnSpc>
            </a:pPr>
            <a:r>
              <a:rPr lang="en-US" b="1" dirty="0">
                <a:latin typeface="Calibri" pitchFamily="34" charset="0"/>
                <a:cs typeface="Calibri" pitchFamily="34" charset="0"/>
              </a:rPr>
              <a:t>FIRE HYDRANT SYSTEM</a:t>
            </a:r>
          </a:p>
          <a:p>
            <a:pPr>
              <a:lnSpc>
                <a:spcPct val="150000"/>
              </a:lnSpc>
            </a:pPr>
            <a:r>
              <a:rPr lang="en-US" b="1" dirty="0">
                <a:latin typeface="Calibri" pitchFamily="34" charset="0"/>
                <a:cs typeface="Calibri" pitchFamily="34" charset="0"/>
              </a:rPr>
              <a:t>ELECTRICAL AMC</a:t>
            </a:r>
          </a:p>
          <a:p>
            <a:pPr>
              <a:lnSpc>
                <a:spcPct val="150000"/>
              </a:lnSpc>
            </a:pPr>
            <a:r>
              <a:rPr lang="en-US" b="1" dirty="0">
                <a:latin typeface="Calibri" pitchFamily="34" charset="0"/>
                <a:cs typeface="Calibri" pitchFamily="34" charset="0"/>
              </a:rPr>
              <a:t>PAINTING RATE CONTRACT</a:t>
            </a:r>
          </a:p>
        </p:txBody>
      </p:sp>
      <p:pic>
        <p:nvPicPr>
          <p:cNvPr id="7" name="Picture 6" descr="gree-arr.png"/>
          <p:cNvPicPr>
            <a:picLocks noChangeAspect="1"/>
          </p:cNvPicPr>
          <p:nvPr/>
        </p:nvPicPr>
        <p:blipFill>
          <a:blip r:embed="rId3" cstate="print"/>
          <a:stretch>
            <a:fillRect/>
          </a:stretch>
        </p:blipFill>
        <p:spPr>
          <a:xfrm>
            <a:off x="609600" y="2277932"/>
            <a:ext cx="231648" cy="170688"/>
          </a:xfrm>
          <a:prstGeom prst="rect">
            <a:avLst/>
          </a:prstGeom>
        </p:spPr>
      </p:pic>
      <p:pic>
        <p:nvPicPr>
          <p:cNvPr id="8" name="Picture 7" descr="gree-arr.png"/>
          <p:cNvPicPr>
            <a:picLocks noChangeAspect="1"/>
          </p:cNvPicPr>
          <p:nvPr/>
        </p:nvPicPr>
        <p:blipFill>
          <a:blip r:embed="rId3" cstate="print"/>
          <a:stretch>
            <a:fillRect/>
          </a:stretch>
        </p:blipFill>
        <p:spPr>
          <a:xfrm>
            <a:off x="609600" y="2658932"/>
            <a:ext cx="231648" cy="170688"/>
          </a:xfrm>
          <a:prstGeom prst="rect">
            <a:avLst/>
          </a:prstGeom>
        </p:spPr>
      </p:pic>
      <p:pic>
        <p:nvPicPr>
          <p:cNvPr id="9" name="Picture 8" descr="gree-arr.png"/>
          <p:cNvPicPr>
            <a:picLocks noChangeAspect="1"/>
          </p:cNvPicPr>
          <p:nvPr/>
        </p:nvPicPr>
        <p:blipFill>
          <a:blip r:embed="rId3" cstate="print"/>
          <a:stretch>
            <a:fillRect/>
          </a:stretch>
        </p:blipFill>
        <p:spPr>
          <a:xfrm>
            <a:off x="609600" y="3058220"/>
            <a:ext cx="231648" cy="170688"/>
          </a:xfrm>
          <a:prstGeom prst="rect">
            <a:avLst/>
          </a:prstGeom>
        </p:spPr>
      </p:pic>
      <p:pic>
        <p:nvPicPr>
          <p:cNvPr id="10" name="Picture 9" descr="gree-arr.png"/>
          <p:cNvPicPr>
            <a:picLocks noChangeAspect="1"/>
          </p:cNvPicPr>
          <p:nvPr/>
        </p:nvPicPr>
        <p:blipFill>
          <a:blip r:embed="rId3" cstate="print"/>
          <a:stretch>
            <a:fillRect/>
          </a:stretch>
        </p:blipFill>
        <p:spPr>
          <a:xfrm>
            <a:off x="609600" y="3497132"/>
            <a:ext cx="231648" cy="170688"/>
          </a:xfrm>
          <a:prstGeom prst="rect">
            <a:avLst/>
          </a:prstGeom>
        </p:spPr>
      </p:pic>
      <p:pic>
        <p:nvPicPr>
          <p:cNvPr id="11" name="Picture 10" descr="gree-arr.png"/>
          <p:cNvPicPr>
            <a:picLocks noChangeAspect="1"/>
          </p:cNvPicPr>
          <p:nvPr/>
        </p:nvPicPr>
        <p:blipFill>
          <a:blip r:embed="rId3" cstate="print"/>
          <a:stretch>
            <a:fillRect/>
          </a:stretch>
        </p:blipFill>
        <p:spPr>
          <a:xfrm>
            <a:off x="609600" y="3896420"/>
            <a:ext cx="231648" cy="170688"/>
          </a:xfrm>
          <a:prstGeom prst="rect">
            <a:avLst/>
          </a:prstGeom>
        </p:spPr>
      </p:pic>
      <p:pic>
        <p:nvPicPr>
          <p:cNvPr id="12" name="Picture 11" descr="gree-arr.png"/>
          <p:cNvPicPr>
            <a:picLocks noChangeAspect="1"/>
          </p:cNvPicPr>
          <p:nvPr/>
        </p:nvPicPr>
        <p:blipFill>
          <a:blip r:embed="rId3" cstate="print"/>
          <a:stretch>
            <a:fillRect/>
          </a:stretch>
        </p:blipFill>
        <p:spPr>
          <a:xfrm>
            <a:off x="609600" y="4277420"/>
            <a:ext cx="231648" cy="170688"/>
          </a:xfrm>
          <a:prstGeom prst="rect">
            <a:avLst/>
          </a:prstGeom>
        </p:spPr>
      </p:pic>
      <p:pic>
        <p:nvPicPr>
          <p:cNvPr id="13" name="Picture 12" descr="gree-arr.png"/>
          <p:cNvPicPr>
            <a:picLocks noChangeAspect="1"/>
          </p:cNvPicPr>
          <p:nvPr/>
        </p:nvPicPr>
        <p:blipFill>
          <a:blip r:embed="rId3" cstate="print"/>
          <a:stretch>
            <a:fillRect/>
          </a:stretch>
        </p:blipFill>
        <p:spPr>
          <a:xfrm>
            <a:off x="609600" y="4716332"/>
            <a:ext cx="231648" cy="170688"/>
          </a:xfrm>
          <a:prstGeom prst="rect">
            <a:avLst/>
          </a:prstGeom>
        </p:spPr>
      </p:pic>
      <p:pic>
        <p:nvPicPr>
          <p:cNvPr id="14" name="Picture 13" descr="tm-1.png"/>
          <p:cNvPicPr>
            <a:picLocks noChangeAspect="1"/>
          </p:cNvPicPr>
          <p:nvPr/>
        </p:nvPicPr>
        <p:blipFill>
          <a:blip r:embed="rId4"/>
          <a:stretch>
            <a:fillRect/>
          </a:stretch>
        </p:blipFill>
        <p:spPr>
          <a:xfrm>
            <a:off x="4267200" y="2286219"/>
            <a:ext cx="4129912" cy="2590581"/>
          </a:xfrm>
          <a:prstGeom prst="rect">
            <a:avLst/>
          </a:prstGeom>
        </p:spPr>
      </p:pic>
      <p:sp>
        <p:nvSpPr>
          <p:cNvPr id="15" name="Rectangle 14"/>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tech.png"/>
          <p:cNvPicPr>
            <a:picLocks noChangeAspect="1"/>
          </p:cNvPicPr>
          <p:nvPr/>
        </p:nvPicPr>
        <p:blipFill>
          <a:blip r:embed="rId5"/>
          <a:stretch>
            <a:fillRect/>
          </a:stretch>
        </p:blipFill>
        <p:spPr>
          <a:xfrm>
            <a:off x="2209795" y="1228343"/>
            <a:ext cx="4724410" cy="371857"/>
          </a:xfrm>
          <a:prstGeom prst="rect">
            <a:avLst/>
          </a:prstGeom>
        </p:spPr>
      </p:pic>
      <p:sp>
        <p:nvSpPr>
          <p:cNvPr id="18" name="Rectangle 17"/>
          <p:cNvSpPr/>
          <p:nvPr/>
        </p:nvSpPr>
        <p:spPr>
          <a:xfrm>
            <a:off x="990600" y="5207169"/>
            <a:ext cx="3245119" cy="547714"/>
          </a:xfrm>
          <a:prstGeom prst="rect">
            <a:avLst/>
          </a:prstGeom>
        </p:spPr>
        <p:txBody>
          <a:bodyPr wrap="none">
            <a:spAutoFit/>
          </a:bodyPr>
          <a:lstStyle/>
          <a:p>
            <a:pPr>
              <a:lnSpc>
                <a:spcPct val="150000"/>
              </a:lnSpc>
            </a:pPr>
            <a:r>
              <a:rPr lang="en-US" sz="2200" b="1" dirty="0">
                <a:solidFill>
                  <a:srgbClr val="132B71"/>
                </a:solidFill>
                <a:latin typeface="Calibri" pitchFamily="34" charset="0"/>
                <a:cs typeface="Calibri" pitchFamily="34" charset="0"/>
              </a:rPr>
              <a:t>PROJECT VALUE Rs.1.85 Cr</a:t>
            </a:r>
            <a:endParaRPr lang="nn-NO" sz="2200" b="1" dirty="0">
              <a:solidFill>
                <a:srgbClr val="132B71"/>
              </a:solidFill>
              <a:latin typeface="Calibri" pitchFamily="34" charset="0"/>
              <a:cs typeface="Calibri"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g.jpg"/>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tc1.png"/>
          <p:cNvPicPr>
            <a:picLocks noChangeAspect="1"/>
          </p:cNvPicPr>
          <p:nvPr/>
        </p:nvPicPr>
        <p:blipFill>
          <a:blip r:embed="rId3"/>
          <a:stretch>
            <a:fillRect/>
          </a:stretch>
        </p:blipFill>
        <p:spPr>
          <a:xfrm>
            <a:off x="608014" y="1371828"/>
            <a:ext cx="3886200" cy="2465255"/>
          </a:xfrm>
          <a:prstGeom prst="rect">
            <a:avLst/>
          </a:prstGeom>
        </p:spPr>
      </p:pic>
      <p:pic>
        <p:nvPicPr>
          <p:cNvPr id="9" name="Picture 8" descr="tc2.png"/>
          <p:cNvPicPr>
            <a:picLocks noChangeAspect="1"/>
          </p:cNvPicPr>
          <p:nvPr/>
        </p:nvPicPr>
        <p:blipFill>
          <a:blip r:embed="rId4"/>
          <a:stretch>
            <a:fillRect/>
          </a:stretch>
        </p:blipFill>
        <p:spPr>
          <a:xfrm>
            <a:off x="4646613" y="1371600"/>
            <a:ext cx="3963987" cy="2514600"/>
          </a:xfrm>
          <a:prstGeom prst="rect">
            <a:avLst/>
          </a:prstGeom>
        </p:spPr>
      </p:pic>
      <p:pic>
        <p:nvPicPr>
          <p:cNvPr id="10" name="Picture 9" descr="tc3.png"/>
          <p:cNvPicPr>
            <a:picLocks noChangeAspect="1"/>
          </p:cNvPicPr>
          <p:nvPr/>
        </p:nvPicPr>
        <p:blipFill>
          <a:blip r:embed="rId5"/>
          <a:stretch>
            <a:fillRect/>
          </a:stretch>
        </p:blipFill>
        <p:spPr>
          <a:xfrm>
            <a:off x="608013" y="3963408"/>
            <a:ext cx="3886200" cy="2465253"/>
          </a:xfrm>
          <a:prstGeom prst="rect">
            <a:avLst/>
          </a:prstGeom>
        </p:spPr>
      </p:pic>
      <p:pic>
        <p:nvPicPr>
          <p:cNvPr id="12" name="Picture 11" descr="tc4.png"/>
          <p:cNvPicPr>
            <a:picLocks noChangeAspect="1"/>
          </p:cNvPicPr>
          <p:nvPr/>
        </p:nvPicPr>
        <p:blipFill>
          <a:blip r:embed="rId6"/>
          <a:stretch>
            <a:fillRect/>
          </a:stretch>
        </p:blipFill>
        <p:spPr>
          <a:xfrm>
            <a:off x="4646613" y="3962400"/>
            <a:ext cx="3886200" cy="2465255"/>
          </a:xfrm>
          <a:prstGeom prst="rect">
            <a:avLst/>
          </a:prstGeom>
        </p:spPr>
      </p:pic>
      <p:pic>
        <p:nvPicPr>
          <p:cNvPr id="11" name="Picture 10" descr="tech.png"/>
          <p:cNvPicPr>
            <a:picLocks noChangeAspect="1"/>
          </p:cNvPicPr>
          <p:nvPr/>
        </p:nvPicPr>
        <p:blipFill>
          <a:blip r:embed="rId7"/>
          <a:stretch>
            <a:fillRect/>
          </a:stretch>
        </p:blipFill>
        <p:spPr>
          <a:xfrm>
            <a:off x="2209795" y="609600"/>
            <a:ext cx="4724410" cy="37185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g.jpg"/>
          <p:cNvPicPr>
            <a:picLocks noChangeAspect="1"/>
          </p:cNvPicPr>
          <p:nvPr/>
        </p:nvPicPr>
        <p:blipFill>
          <a:blip r:embed="rId2"/>
          <a:stretch>
            <a:fillRect/>
          </a:stretch>
        </p:blipFill>
        <p:spPr>
          <a:xfrm>
            <a:off x="0" y="0"/>
            <a:ext cx="9144000" cy="6858000"/>
          </a:xfrm>
          <a:prstGeom prst="rect">
            <a:avLst/>
          </a:prstGeom>
        </p:spPr>
      </p:pic>
      <p:pic>
        <p:nvPicPr>
          <p:cNvPr id="6" name="Picture 5" descr="cert.png"/>
          <p:cNvPicPr>
            <a:picLocks noChangeAspect="1"/>
          </p:cNvPicPr>
          <p:nvPr/>
        </p:nvPicPr>
        <p:blipFill>
          <a:blip r:embed="rId3"/>
          <a:stretch>
            <a:fillRect/>
          </a:stretch>
        </p:blipFill>
        <p:spPr>
          <a:xfrm>
            <a:off x="2624324" y="685800"/>
            <a:ext cx="3895352" cy="603505"/>
          </a:xfrm>
          <a:prstGeom prst="rect">
            <a:avLst/>
          </a:prstGeom>
        </p:spPr>
      </p:pic>
      <p:pic>
        <p:nvPicPr>
          <p:cNvPr id="7" name="Picture 6" descr="n1.jpg"/>
          <p:cNvPicPr>
            <a:picLocks noChangeAspect="1"/>
          </p:cNvPicPr>
          <p:nvPr/>
        </p:nvPicPr>
        <p:blipFill>
          <a:blip r:embed="rId4"/>
          <a:stretch>
            <a:fillRect/>
          </a:stretch>
        </p:blipFill>
        <p:spPr>
          <a:xfrm>
            <a:off x="914400" y="1828800"/>
            <a:ext cx="2057400" cy="2859786"/>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pic>
        <p:nvPicPr>
          <p:cNvPr id="10" name="Picture 9" descr="n4.jpg"/>
          <p:cNvPicPr>
            <a:picLocks noChangeAspect="1"/>
          </p:cNvPicPr>
          <p:nvPr/>
        </p:nvPicPr>
        <p:blipFill>
          <a:blip r:embed="rId5"/>
          <a:stretch>
            <a:fillRect/>
          </a:stretch>
        </p:blipFill>
        <p:spPr>
          <a:xfrm>
            <a:off x="3505200" y="1828799"/>
            <a:ext cx="2083167" cy="2895601"/>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pic>
        <p:nvPicPr>
          <p:cNvPr id="11" name="Picture 10" descr="n5.jpg"/>
          <p:cNvPicPr>
            <a:picLocks noChangeAspect="1"/>
          </p:cNvPicPr>
          <p:nvPr/>
        </p:nvPicPr>
        <p:blipFill>
          <a:blip r:embed="rId6"/>
          <a:stretch>
            <a:fillRect/>
          </a:stretch>
        </p:blipFill>
        <p:spPr>
          <a:xfrm>
            <a:off x="6096000" y="1834896"/>
            <a:ext cx="2133600" cy="2889504"/>
          </a:xfrm>
          <a:prstGeom prst="rect">
            <a:avLst/>
          </a:prstGeom>
          <a:effectLst>
            <a:reflection blurRad="6350" stA="52000" endA="300" endPos="35000" dir="5400000" sy="-100000" algn="bl" rotWithShape="0"/>
          </a:effectLst>
        </p:spPr>
      </p:pic>
      <p:sp>
        <p:nvSpPr>
          <p:cNvPr id="12" name="Rectangle 11"/>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g.jpg"/>
          <p:cNvPicPr>
            <a:picLocks noChangeAspect="1"/>
          </p:cNvPicPr>
          <p:nvPr/>
        </p:nvPicPr>
        <p:blipFill>
          <a:blip r:embed="rId2"/>
          <a:stretch>
            <a:fillRect/>
          </a:stretch>
        </p:blipFill>
        <p:spPr>
          <a:xfrm>
            <a:off x="0" y="0"/>
            <a:ext cx="9144000" cy="6858000"/>
          </a:xfrm>
          <a:prstGeom prst="rect">
            <a:avLst/>
          </a:prstGeom>
        </p:spPr>
      </p:pic>
      <p:pic>
        <p:nvPicPr>
          <p:cNvPr id="5" name="Picture 4" descr="cnt.png"/>
          <p:cNvPicPr>
            <a:picLocks noChangeAspect="1"/>
          </p:cNvPicPr>
          <p:nvPr/>
        </p:nvPicPr>
        <p:blipFill>
          <a:blip r:embed="rId3"/>
          <a:stretch>
            <a:fillRect/>
          </a:stretch>
        </p:blipFill>
        <p:spPr>
          <a:xfrm>
            <a:off x="2852924" y="457200"/>
            <a:ext cx="3438151" cy="603505"/>
          </a:xfrm>
          <a:prstGeom prst="rect">
            <a:avLst/>
          </a:prstGeom>
        </p:spPr>
      </p:pic>
      <p:sp>
        <p:nvSpPr>
          <p:cNvPr id="7" name="TextBox 6"/>
          <p:cNvSpPr txBox="1"/>
          <p:nvPr/>
        </p:nvSpPr>
        <p:spPr>
          <a:xfrm>
            <a:off x="335285" y="1654314"/>
            <a:ext cx="5816657" cy="707886"/>
          </a:xfrm>
          <a:prstGeom prst="rect">
            <a:avLst/>
          </a:prstGeom>
          <a:noFill/>
        </p:spPr>
        <p:txBody>
          <a:bodyPr wrap="none" rtlCol="0">
            <a:spAutoFit/>
          </a:bodyPr>
          <a:lstStyle/>
          <a:p>
            <a:r>
              <a:rPr lang="en-US" sz="2000" b="1" dirty="0">
                <a:latin typeface="Calibri" pitchFamily="34" charset="0"/>
                <a:cs typeface="Calibri" pitchFamily="34" charset="0"/>
              </a:rPr>
              <a:t>No.120/20, 3rd Floor,  Natesan Nagar 3rd Main Road,</a:t>
            </a:r>
          </a:p>
          <a:p>
            <a:r>
              <a:rPr lang="en-US" sz="2000" b="1" dirty="0">
                <a:latin typeface="Calibri" pitchFamily="34" charset="0"/>
                <a:cs typeface="Calibri" pitchFamily="34" charset="0"/>
              </a:rPr>
              <a:t>Virugambakkam, Chennai – 600 092.</a:t>
            </a:r>
          </a:p>
        </p:txBody>
      </p:sp>
      <p:pic>
        <p:nvPicPr>
          <p:cNvPr id="8" name="Picture 7" descr="em-ad.png"/>
          <p:cNvPicPr>
            <a:picLocks noChangeAspect="1"/>
          </p:cNvPicPr>
          <p:nvPr/>
        </p:nvPicPr>
        <p:blipFill>
          <a:blip r:embed="rId4"/>
          <a:stretch>
            <a:fillRect/>
          </a:stretch>
        </p:blipFill>
        <p:spPr>
          <a:xfrm>
            <a:off x="304800" y="2438400"/>
            <a:ext cx="2697485" cy="505969"/>
          </a:xfrm>
          <a:prstGeom prst="rect">
            <a:avLst/>
          </a:prstGeom>
        </p:spPr>
      </p:pic>
      <p:sp>
        <p:nvSpPr>
          <p:cNvPr id="10" name="TextBox 9"/>
          <p:cNvSpPr txBox="1"/>
          <p:nvPr/>
        </p:nvSpPr>
        <p:spPr>
          <a:xfrm>
            <a:off x="335285" y="3022937"/>
            <a:ext cx="2824748" cy="1015663"/>
          </a:xfrm>
          <a:prstGeom prst="rect">
            <a:avLst/>
          </a:prstGeom>
          <a:noFill/>
        </p:spPr>
        <p:txBody>
          <a:bodyPr wrap="none" rtlCol="0">
            <a:spAutoFit/>
          </a:bodyPr>
          <a:lstStyle/>
          <a:p>
            <a:r>
              <a:rPr lang="en-US" sz="2000" b="1" dirty="0">
                <a:latin typeface="Calibri" pitchFamily="34" charset="0"/>
                <a:cs typeface="Calibri" pitchFamily="34" charset="0"/>
              </a:rPr>
              <a:t>projects@rccplindia.com</a:t>
            </a:r>
          </a:p>
          <a:p>
            <a:r>
              <a:rPr lang="en-US" sz="2000" b="1" dirty="0">
                <a:latin typeface="Calibri" pitchFamily="34" charset="0"/>
                <a:cs typeface="Calibri" pitchFamily="34" charset="0"/>
              </a:rPr>
              <a:t>admin@rccplindia.com</a:t>
            </a:r>
          </a:p>
          <a:p>
            <a:r>
              <a:rPr lang="en-US" sz="2000" b="1" dirty="0">
                <a:latin typeface="Calibri" pitchFamily="34" charset="0"/>
                <a:cs typeface="Calibri" pitchFamily="34" charset="0"/>
              </a:rPr>
              <a:t>rccplindia@yahoo.com</a:t>
            </a:r>
          </a:p>
        </p:txBody>
      </p:sp>
      <p:pic>
        <p:nvPicPr>
          <p:cNvPr id="11" name="Picture 10" descr="land.png"/>
          <p:cNvPicPr>
            <a:picLocks noChangeAspect="1"/>
          </p:cNvPicPr>
          <p:nvPr/>
        </p:nvPicPr>
        <p:blipFill>
          <a:blip r:embed="rId5"/>
          <a:stretch>
            <a:fillRect/>
          </a:stretch>
        </p:blipFill>
        <p:spPr>
          <a:xfrm>
            <a:off x="335285" y="4038600"/>
            <a:ext cx="1856236" cy="505969"/>
          </a:xfrm>
          <a:prstGeom prst="rect">
            <a:avLst/>
          </a:prstGeom>
        </p:spPr>
      </p:pic>
      <p:sp>
        <p:nvSpPr>
          <p:cNvPr id="12" name="TextBox 11"/>
          <p:cNvSpPr txBox="1"/>
          <p:nvPr/>
        </p:nvSpPr>
        <p:spPr>
          <a:xfrm>
            <a:off x="335285" y="4629090"/>
            <a:ext cx="3942105" cy="400110"/>
          </a:xfrm>
          <a:prstGeom prst="rect">
            <a:avLst/>
          </a:prstGeom>
          <a:noFill/>
        </p:spPr>
        <p:txBody>
          <a:bodyPr wrap="none" rtlCol="0">
            <a:spAutoFit/>
          </a:bodyPr>
          <a:lstStyle/>
          <a:p>
            <a:r>
              <a:rPr lang="en-US" sz="2000" b="1" dirty="0">
                <a:latin typeface="Calibri" pitchFamily="34" charset="0"/>
                <a:cs typeface="Calibri" pitchFamily="34" charset="0"/>
              </a:rPr>
              <a:t>044 – 4582 1010 &amp; 044 - 4352  2228</a:t>
            </a:r>
          </a:p>
        </p:txBody>
      </p:sp>
      <p:pic>
        <p:nvPicPr>
          <p:cNvPr id="13" name="Picture 12" descr="pn.png"/>
          <p:cNvPicPr>
            <a:picLocks noChangeAspect="1"/>
          </p:cNvPicPr>
          <p:nvPr/>
        </p:nvPicPr>
        <p:blipFill>
          <a:blip r:embed="rId6"/>
          <a:stretch>
            <a:fillRect/>
          </a:stretch>
        </p:blipFill>
        <p:spPr>
          <a:xfrm>
            <a:off x="359664" y="5029200"/>
            <a:ext cx="2642621" cy="505969"/>
          </a:xfrm>
          <a:prstGeom prst="rect">
            <a:avLst/>
          </a:prstGeom>
        </p:spPr>
      </p:pic>
      <p:sp>
        <p:nvSpPr>
          <p:cNvPr id="14" name="TextBox 13"/>
          <p:cNvSpPr txBox="1"/>
          <p:nvPr/>
        </p:nvSpPr>
        <p:spPr>
          <a:xfrm>
            <a:off x="335285" y="5619690"/>
            <a:ext cx="3065263" cy="707886"/>
          </a:xfrm>
          <a:prstGeom prst="rect">
            <a:avLst/>
          </a:prstGeom>
          <a:noFill/>
        </p:spPr>
        <p:txBody>
          <a:bodyPr wrap="none" rtlCol="0">
            <a:spAutoFit/>
          </a:bodyPr>
          <a:lstStyle/>
          <a:p>
            <a:r>
              <a:rPr lang="en-US" sz="2000" b="1" dirty="0">
                <a:latin typeface="Calibri" pitchFamily="34" charset="0"/>
                <a:cs typeface="Calibri" pitchFamily="34" charset="0"/>
              </a:rPr>
              <a:t>9841818342 / 9940087501 </a:t>
            </a:r>
            <a:br>
              <a:rPr lang="en-US" sz="2000" b="1" dirty="0">
                <a:latin typeface="Calibri" pitchFamily="34" charset="0"/>
                <a:cs typeface="Calibri" pitchFamily="34" charset="0"/>
              </a:rPr>
            </a:br>
            <a:r>
              <a:rPr lang="en-US" sz="2000" b="1" dirty="0">
                <a:latin typeface="Calibri" pitchFamily="34" charset="0"/>
                <a:cs typeface="Calibri" pitchFamily="34" charset="0"/>
              </a:rPr>
              <a:t>8525949393 / 9176843111</a:t>
            </a:r>
          </a:p>
        </p:txBody>
      </p:sp>
      <p:pic>
        <p:nvPicPr>
          <p:cNvPr id="15" name="Picture 14" descr="tele.png"/>
          <p:cNvPicPr>
            <a:picLocks noChangeAspect="1"/>
          </p:cNvPicPr>
          <p:nvPr/>
        </p:nvPicPr>
        <p:blipFill>
          <a:blip r:embed="rId7"/>
          <a:stretch>
            <a:fillRect/>
          </a:stretch>
        </p:blipFill>
        <p:spPr>
          <a:xfrm>
            <a:off x="5670345" y="1524000"/>
            <a:ext cx="3321255" cy="5105400"/>
          </a:xfrm>
          <a:prstGeom prst="rect">
            <a:avLst/>
          </a:prstGeom>
        </p:spPr>
      </p:pic>
      <p:sp>
        <p:nvSpPr>
          <p:cNvPr id="16" name="Rectangle 15"/>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ho.png"/>
          <p:cNvPicPr>
            <a:picLocks noChangeAspect="1"/>
          </p:cNvPicPr>
          <p:nvPr/>
        </p:nvPicPr>
        <p:blipFill>
          <a:blip r:embed="rId8"/>
          <a:stretch>
            <a:fillRect/>
          </a:stretch>
        </p:blipFill>
        <p:spPr>
          <a:xfrm>
            <a:off x="304800" y="1066800"/>
            <a:ext cx="2276861" cy="50596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hite-bg.jpg"/>
          <p:cNvPicPr>
            <a:picLocks noChangeAspect="1"/>
          </p:cNvPicPr>
          <p:nvPr/>
        </p:nvPicPr>
        <p:blipFill>
          <a:blip r:embed="rId2"/>
          <a:stretch>
            <a:fillRect/>
          </a:stretch>
        </p:blipFill>
        <p:spPr>
          <a:xfrm>
            <a:off x="0" y="0"/>
            <a:ext cx="9144000" cy="6858000"/>
          </a:xfrm>
          <a:prstGeom prst="rect">
            <a:avLst/>
          </a:prstGeom>
        </p:spPr>
      </p:pic>
      <p:pic>
        <p:nvPicPr>
          <p:cNvPr id="7" name="Picture 6" descr="vision.png"/>
          <p:cNvPicPr>
            <a:picLocks noChangeAspect="1"/>
          </p:cNvPicPr>
          <p:nvPr/>
        </p:nvPicPr>
        <p:blipFill>
          <a:blip r:embed="rId3"/>
          <a:stretch>
            <a:fillRect/>
          </a:stretch>
        </p:blipFill>
        <p:spPr>
          <a:xfrm>
            <a:off x="609600" y="524100"/>
            <a:ext cx="1481331" cy="505969"/>
          </a:xfrm>
          <a:prstGeom prst="rect">
            <a:avLst/>
          </a:prstGeom>
        </p:spPr>
      </p:pic>
      <p:sp>
        <p:nvSpPr>
          <p:cNvPr id="8" name="TextBox 7"/>
          <p:cNvSpPr txBox="1"/>
          <p:nvPr/>
        </p:nvSpPr>
        <p:spPr>
          <a:xfrm>
            <a:off x="609600" y="1066800"/>
            <a:ext cx="7924800" cy="2031325"/>
          </a:xfrm>
          <a:prstGeom prst="rect">
            <a:avLst/>
          </a:prstGeom>
          <a:noFill/>
        </p:spPr>
        <p:txBody>
          <a:bodyPr wrap="square" rtlCol="0">
            <a:spAutoFit/>
          </a:bodyPr>
          <a:lstStyle/>
          <a:p>
            <a:pPr algn="just"/>
            <a:r>
              <a:rPr lang="en-US" b="1" dirty="0">
                <a:latin typeface="Calibri" pitchFamily="34" charset="0"/>
                <a:cs typeface="Calibri" pitchFamily="34" charset="0"/>
              </a:rPr>
              <a:t>To continue being a highly efficient and trusted construction partner, recognized for our ethical practices, technical excellence, and unwavering commitment to quality. We are dedicated to delivering every project with integrity, transparency, and balance, earning the privilege of being the preferred choice for clients seeking dependable and innovative construction solutions. Through continuous improvement, collaboration, and a customer-centric approach, we strive to set new benchmarks of excellence within the construction industry.</a:t>
            </a:r>
          </a:p>
        </p:txBody>
      </p:sp>
      <p:pic>
        <p:nvPicPr>
          <p:cNvPr id="9" name="Picture 8" descr="mission.png"/>
          <p:cNvPicPr>
            <a:picLocks noChangeAspect="1"/>
          </p:cNvPicPr>
          <p:nvPr/>
        </p:nvPicPr>
        <p:blipFill>
          <a:blip r:embed="rId4"/>
          <a:stretch>
            <a:fillRect/>
          </a:stretch>
        </p:blipFill>
        <p:spPr>
          <a:xfrm>
            <a:off x="533400" y="3276600"/>
            <a:ext cx="1722124" cy="521209"/>
          </a:xfrm>
          <a:prstGeom prst="rect">
            <a:avLst/>
          </a:prstGeom>
        </p:spPr>
      </p:pic>
      <p:sp>
        <p:nvSpPr>
          <p:cNvPr id="10" name="TextBox 9"/>
          <p:cNvSpPr txBox="1"/>
          <p:nvPr/>
        </p:nvSpPr>
        <p:spPr>
          <a:xfrm>
            <a:off x="609600" y="3940076"/>
            <a:ext cx="7924800" cy="2031325"/>
          </a:xfrm>
          <a:prstGeom prst="rect">
            <a:avLst/>
          </a:prstGeom>
          <a:noFill/>
        </p:spPr>
        <p:txBody>
          <a:bodyPr wrap="square" rtlCol="0">
            <a:spAutoFit/>
          </a:bodyPr>
          <a:lstStyle/>
          <a:p>
            <a:pPr algn="just"/>
            <a:r>
              <a:rPr lang="en-US" b="1" dirty="0">
                <a:latin typeface="Calibri" pitchFamily="34" charset="0"/>
                <a:cs typeface="Calibri" pitchFamily="34" charset="0"/>
              </a:rPr>
              <a:t>To deliver the highest level of quality construction services to our customers at fair and market-competitive prices. We are committed to maintaining the highest standards of professionalism, integrity, honesty, and fairness in our relationships with clients, suppliers, subcontractors, and employees. By combining innovative practices with skilled craftsmanship, we aim to ensure timely project completion, superior quality, and complete customer satisfaction. Our goal is to build lasting partnerships founded on trust, value, and excellence in every aspect of our work.</a:t>
            </a:r>
          </a:p>
        </p:txBody>
      </p:sp>
      <p:sp>
        <p:nvSpPr>
          <p:cNvPr id="13" name="Rectangle 12"/>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g.jpg"/>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footer-logo.png"/>
          <p:cNvPicPr>
            <a:picLocks noChangeAspect="1"/>
          </p:cNvPicPr>
          <p:nvPr/>
        </p:nvPicPr>
        <p:blipFill>
          <a:blip r:embed="rId3" cstate="print"/>
          <a:stretch>
            <a:fillRect/>
          </a:stretch>
        </p:blipFill>
        <p:spPr>
          <a:xfrm>
            <a:off x="3467100" y="1066800"/>
            <a:ext cx="2209800" cy="2899585"/>
          </a:xfrm>
          <a:prstGeom prst="rect">
            <a:avLst/>
          </a:prstGeom>
        </p:spPr>
      </p:pic>
      <p:pic>
        <p:nvPicPr>
          <p:cNvPr id="8" name="Picture 7" descr="thanh.png"/>
          <p:cNvPicPr>
            <a:picLocks noChangeAspect="1"/>
          </p:cNvPicPr>
          <p:nvPr/>
        </p:nvPicPr>
        <p:blipFill>
          <a:blip r:embed="rId4"/>
          <a:stretch>
            <a:fillRect/>
          </a:stretch>
        </p:blipFill>
        <p:spPr>
          <a:xfrm>
            <a:off x="2942841" y="4267200"/>
            <a:ext cx="3258319" cy="54254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bg.jpg"/>
          <p:cNvPicPr>
            <a:picLocks noChangeAspect="1"/>
          </p:cNvPicPr>
          <p:nvPr/>
        </p:nvPicPr>
        <p:blipFill>
          <a:blip r:embed="rId2"/>
          <a:stretch>
            <a:fillRect/>
          </a:stretch>
        </p:blipFill>
        <p:spPr>
          <a:xfrm>
            <a:off x="0" y="0"/>
            <a:ext cx="9144000" cy="6858000"/>
          </a:xfrm>
          <a:prstGeom prst="rect">
            <a:avLst/>
          </a:prstGeom>
        </p:spPr>
      </p:pic>
      <p:pic>
        <p:nvPicPr>
          <p:cNvPr id="6" name="Picture 5" descr="WHAT.png"/>
          <p:cNvPicPr>
            <a:picLocks noChangeAspect="1"/>
          </p:cNvPicPr>
          <p:nvPr/>
        </p:nvPicPr>
        <p:blipFill>
          <a:blip r:embed="rId3"/>
          <a:stretch>
            <a:fillRect/>
          </a:stretch>
        </p:blipFill>
        <p:spPr>
          <a:xfrm>
            <a:off x="1684014" y="457200"/>
            <a:ext cx="5775972" cy="603505"/>
          </a:xfrm>
          <a:prstGeom prst="rect">
            <a:avLst/>
          </a:prstGeom>
        </p:spPr>
      </p:pic>
      <p:sp>
        <p:nvSpPr>
          <p:cNvPr id="7" name="TextBox 6"/>
          <p:cNvSpPr txBox="1"/>
          <p:nvPr/>
        </p:nvSpPr>
        <p:spPr>
          <a:xfrm>
            <a:off x="772959" y="1066800"/>
            <a:ext cx="4294702" cy="5632311"/>
          </a:xfrm>
          <a:prstGeom prst="rect">
            <a:avLst/>
          </a:prstGeom>
          <a:noFill/>
        </p:spPr>
        <p:txBody>
          <a:bodyPr wrap="none" rtlCol="0">
            <a:spAutoFit/>
          </a:bodyPr>
          <a:lstStyle/>
          <a:p>
            <a:pPr>
              <a:lnSpc>
                <a:spcPct val="150000"/>
              </a:lnSpc>
            </a:pPr>
            <a:r>
              <a:rPr lang="en-US" sz="2000" b="1" dirty="0">
                <a:latin typeface="Calibri" pitchFamily="34" charset="0"/>
                <a:cs typeface="Calibri" pitchFamily="34" charset="0"/>
              </a:rPr>
              <a:t>Architectural Design</a:t>
            </a:r>
          </a:p>
          <a:p>
            <a:pPr>
              <a:lnSpc>
                <a:spcPct val="150000"/>
              </a:lnSpc>
            </a:pPr>
            <a:r>
              <a:rPr lang="en-US" sz="2000" b="1" dirty="0">
                <a:latin typeface="Calibri" pitchFamily="34" charset="0"/>
                <a:cs typeface="Calibri" pitchFamily="34" charset="0"/>
              </a:rPr>
              <a:t>Interior Design &amp; 3d Visualization</a:t>
            </a:r>
          </a:p>
          <a:p>
            <a:pPr>
              <a:lnSpc>
                <a:spcPct val="150000"/>
              </a:lnSpc>
            </a:pPr>
            <a:r>
              <a:rPr lang="en-US" sz="2000" b="1" dirty="0">
                <a:latin typeface="Calibri" pitchFamily="34" charset="0"/>
                <a:cs typeface="Calibri" pitchFamily="34" charset="0"/>
              </a:rPr>
              <a:t>MEP &amp; PHE Design </a:t>
            </a:r>
          </a:p>
          <a:p>
            <a:pPr>
              <a:lnSpc>
                <a:spcPct val="150000"/>
              </a:lnSpc>
            </a:pPr>
            <a:r>
              <a:rPr lang="en-US" sz="2000" b="1" dirty="0">
                <a:latin typeface="Calibri" pitchFamily="34" charset="0"/>
                <a:cs typeface="Calibri" pitchFamily="34" charset="0"/>
              </a:rPr>
              <a:t>Civil Construction &amp; Interior Work</a:t>
            </a:r>
          </a:p>
          <a:p>
            <a:pPr>
              <a:lnSpc>
                <a:spcPct val="150000"/>
              </a:lnSpc>
            </a:pPr>
            <a:r>
              <a:rPr lang="en-US" sz="2000" b="1" dirty="0">
                <a:latin typeface="Calibri" pitchFamily="34" charset="0"/>
                <a:cs typeface="Calibri" pitchFamily="34" charset="0"/>
              </a:rPr>
              <a:t>Electrical Work</a:t>
            </a:r>
          </a:p>
          <a:p>
            <a:pPr>
              <a:lnSpc>
                <a:spcPct val="150000"/>
              </a:lnSpc>
            </a:pPr>
            <a:r>
              <a:rPr lang="en-US" sz="2000" b="1" dirty="0">
                <a:latin typeface="Calibri" pitchFamily="34" charset="0"/>
                <a:cs typeface="Calibri" pitchFamily="34" charset="0"/>
              </a:rPr>
              <a:t>Plumbing Work</a:t>
            </a:r>
          </a:p>
          <a:p>
            <a:pPr>
              <a:lnSpc>
                <a:spcPct val="150000"/>
              </a:lnSpc>
            </a:pPr>
            <a:r>
              <a:rPr lang="en-US" sz="2000" b="1" dirty="0">
                <a:latin typeface="Calibri" pitchFamily="34" charset="0"/>
                <a:cs typeface="Calibri" pitchFamily="34" charset="0"/>
              </a:rPr>
              <a:t>Data Networking &amp; Communication</a:t>
            </a:r>
          </a:p>
          <a:p>
            <a:pPr>
              <a:lnSpc>
                <a:spcPct val="150000"/>
              </a:lnSpc>
            </a:pPr>
            <a:r>
              <a:rPr lang="en-US" sz="2000" b="1" dirty="0">
                <a:latin typeface="Calibri" pitchFamily="34" charset="0"/>
                <a:cs typeface="Calibri" pitchFamily="34" charset="0"/>
              </a:rPr>
              <a:t>HVAC System</a:t>
            </a:r>
          </a:p>
          <a:p>
            <a:pPr>
              <a:lnSpc>
                <a:spcPct val="150000"/>
              </a:lnSpc>
            </a:pPr>
            <a:r>
              <a:rPr lang="en-US" sz="2000" b="1" dirty="0">
                <a:latin typeface="Calibri" pitchFamily="34" charset="0"/>
                <a:cs typeface="Calibri" pitchFamily="34" charset="0"/>
              </a:rPr>
              <a:t>Fire Alarm &amp; Fire Hydrant System</a:t>
            </a:r>
          </a:p>
          <a:p>
            <a:pPr>
              <a:lnSpc>
                <a:spcPct val="150000"/>
              </a:lnSpc>
            </a:pPr>
            <a:r>
              <a:rPr lang="en-US" sz="2000" b="1" dirty="0">
                <a:latin typeface="Calibri" pitchFamily="34" charset="0"/>
                <a:cs typeface="Calibri" pitchFamily="34" charset="0"/>
              </a:rPr>
              <a:t>CCTV Monitoring &amp; Security System</a:t>
            </a:r>
          </a:p>
          <a:p>
            <a:pPr>
              <a:lnSpc>
                <a:spcPct val="150000"/>
              </a:lnSpc>
            </a:pPr>
            <a:r>
              <a:rPr lang="en-US" sz="2000" b="1" dirty="0">
                <a:latin typeface="Calibri" pitchFamily="34" charset="0"/>
                <a:cs typeface="Calibri" pitchFamily="34" charset="0"/>
              </a:rPr>
              <a:t>Annual Maintenance Contract Services</a:t>
            </a:r>
          </a:p>
          <a:p>
            <a:pPr>
              <a:lnSpc>
                <a:spcPct val="150000"/>
              </a:lnSpc>
            </a:pPr>
            <a:r>
              <a:rPr lang="en-US" sz="2000" b="1" dirty="0">
                <a:latin typeface="Calibri" pitchFamily="34" charset="0"/>
                <a:cs typeface="Calibri" pitchFamily="34" charset="0"/>
              </a:rPr>
              <a:t>Turnkey Solutions</a:t>
            </a:r>
          </a:p>
        </p:txBody>
      </p:sp>
      <p:pic>
        <p:nvPicPr>
          <p:cNvPr id="8" name="Picture 7" descr="arrow-gra.png"/>
          <p:cNvPicPr>
            <a:picLocks noChangeAspect="1"/>
          </p:cNvPicPr>
          <p:nvPr/>
        </p:nvPicPr>
        <p:blipFill>
          <a:blip r:embed="rId4" cstate="print"/>
          <a:stretch>
            <a:fillRect/>
          </a:stretch>
        </p:blipFill>
        <p:spPr>
          <a:xfrm>
            <a:off x="381000" y="1295400"/>
            <a:ext cx="292609" cy="219456"/>
          </a:xfrm>
          <a:prstGeom prst="rect">
            <a:avLst/>
          </a:prstGeom>
        </p:spPr>
      </p:pic>
      <p:pic>
        <p:nvPicPr>
          <p:cNvPr id="9" name="Picture 8" descr="arrow-gra.png"/>
          <p:cNvPicPr>
            <a:picLocks noChangeAspect="1"/>
          </p:cNvPicPr>
          <p:nvPr/>
        </p:nvPicPr>
        <p:blipFill>
          <a:blip r:embed="rId4" cstate="print"/>
          <a:stretch>
            <a:fillRect/>
          </a:stretch>
        </p:blipFill>
        <p:spPr>
          <a:xfrm>
            <a:off x="392512" y="1744436"/>
            <a:ext cx="292609" cy="219456"/>
          </a:xfrm>
          <a:prstGeom prst="rect">
            <a:avLst/>
          </a:prstGeom>
        </p:spPr>
      </p:pic>
      <p:pic>
        <p:nvPicPr>
          <p:cNvPr id="10" name="Picture 9" descr="arrow-gra.png"/>
          <p:cNvPicPr>
            <a:picLocks noChangeAspect="1"/>
          </p:cNvPicPr>
          <p:nvPr/>
        </p:nvPicPr>
        <p:blipFill>
          <a:blip r:embed="rId4" cstate="print"/>
          <a:stretch>
            <a:fillRect/>
          </a:stretch>
        </p:blipFill>
        <p:spPr>
          <a:xfrm>
            <a:off x="381000" y="2667000"/>
            <a:ext cx="292609" cy="219456"/>
          </a:xfrm>
          <a:prstGeom prst="rect">
            <a:avLst/>
          </a:prstGeom>
        </p:spPr>
      </p:pic>
      <p:pic>
        <p:nvPicPr>
          <p:cNvPr id="11" name="Picture 10" descr="arrow-gra.png"/>
          <p:cNvPicPr>
            <a:picLocks noChangeAspect="1"/>
          </p:cNvPicPr>
          <p:nvPr/>
        </p:nvPicPr>
        <p:blipFill>
          <a:blip r:embed="rId4" cstate="print"/>
          <a:stretch>
            <a:fillRect/>
          </a:stretch>
        </p:blipFill>
        <p:spPr>
          <a:xfrm>
            <a:off x="381000" y="3124200"/>
            <a:ext cx="292609" cy="219456"/>
          </a:xfrm>
          <a:prstGeom prst="rect">
            <a:avLst/>
          </a:prstGeom>
        </p:spPr>
      </p:pic>
      <p:pic>
        <p:nvPicPr>
          <p:cNvPr id="12" name="Picture 11" descr="arrow-gra.png"/>
          <p:cNvPicPr>
            <a:picLocks noChangeAspect="1"/>
          </p:cNvPicPr>
          <p:nvPr/>
        </p:nvPicPr>
        <p:blipFill>
          <a:blip r:embed="rId4" cstate="print"/>
          <a:stretch>
            <a:fillRect/>
          </a:stretch>
        </p:blipFill>
        <p:spPr>
          <a:xfrm>
            <a:off x="381000" y="3581400"/>
            <a:ext cx="292609" cy="219456"/>
          </a:xfrm>
          <a:prstGeom prst="rect">
            <a:avLst/>
          </a:prstGeom>
        </p:spPr>
      </p:pic>
      <p:pic>
        <p:nvPicPr>
          <p:cNvPr id="13" name="Picture 12" descr="arrow-gra.png"/>
          <p:cNvPicPr>
            <a:picLocks noChangeAspect="1"/>
          </p:cNvPicPr>
          <p:nvPr/>
        </p:nvPicPr>
        <p:blipFill>
          <a:blip r:embed="rId4" cstate="print"/>
          <a:stretch>
            <a:fillRect/>
          </a:stretch>
        </p:blipFill>
        <p:spPr>
          <a:xfrm>
            <a:off x="381000" y="4038600"/>
            <a:ext cx="292609" cy="219456"/>
          </a:xfrm>
          <a:prstGeom prst="rect">
            <a:avLst/>
          </a:prstGeom>
        </p:spPr>
      </p:pic>
      <p:pic>
        <p:nvPicPr>
          <p:cNvPr id="14" name="Picture 13" descr="arrow-gra.png"/>
          <p:cNvPicPr>
            <a:picLocks noChangeAspect="1"/>
          </p:cNvPicPr>
          <p:nvPr/>
        </p:nvPicPr>
        <p:blipFill>
          <a:blip r:embed="rId4" cstate="print"/>
          <a:stretch>
            <a:fillRect/>
          </a:stretch>
        </p:blipFill>
        <p:spPr>
          <a:xfrm>
            <a:off x="381000" y="4495800"/>
            <a:ext cx="292609" cy="219456"/>
          </a:xfrm>
          <a:prstGeom prst="rect">
            <a:avLst/>
          </a:prstGeom>
        </p:spPr>
      </p:pic>
      <p:pic>
        <p:nvPicPr>
          <p:cNvPr id="15" name="Picture 14" descr="arrow-gra.png"/>
          <p:cNvPicPr>
            <a:picLocks noChangeAspect="1"/>
          </p:cNvPicPr>
          <p:nvPr/>
        </p:nvPicPr>
        <p:blipFill>
          <a:blip r:embed="rId4" cstate="print"/>
          <a:stretch>
            <a:fillRect/>
          </a:stretch>
        </p:blipFill>
        <p:spPr>
          <a:xfrm>
            <a:off x="381000" y="4953000"/>
            <a:ext cx="292609" cy="219456"/>
          </a:xfrm>
          <a:prstGeom prst="rect">
            <a:avLst/>
          </a:prstGeom>
        </p:spPr>
      </p:pic>
      <p:pic>
        <p:nvPicPr>
          <p:cNvPr id="16" name="Picture 15" descr="arrow-gra.png"/>
          <p:cNvPicPr>
            <a:picLocks noChangeAspect="1"/>
          </p:cNvPicPr>
          <p:nvPr/>
        </p:nvPicPr>
        <p:blipFill>
          <a:blip r:embed="rId4" cstate="print"/>
          <a:stretch>
            <a:fillRect/>
          </a:stretch>
        </p:blipFill>
        <p:spPr>
          <a:xfrm>
            <a:off x="381000" y="5410200"/>
            <a:ext cx="292609" cy="219456"/>
          </a:xfrm>
          <a:prstGeom prst="rect">
            <a:avLst/>
          </a:prstGeom>
        </p:spPr>
      </p:pic>
      <p:pic>
        <p:nvPicPr>
          <p:cNvPr id="17" name="Picture 16" descr="arrow-gra.png"/>
          <p:cNvPicPr>
            <a:picLocks noChangeAspect="1"/>
          </p:cNvPicPr>
          <p:nvPr/>
        </p:nvPicPr>
        <p:blipFill>
          <a:blip r:embed="rId4" cstate="print"/>
          <a:stretch>
            <a:fillRect/>
          </a:stretch>
        </p:blipFill>
        <p:spPr>
          <a:xfrm>
            <a:off x="381000" y="5867400"/>
            <a:ext cx="292609" cy="219456"/>
          </a:xfrm>
          <a:prstGeom prst="rect">
            <a:avLst/>
          </a:prstGeom>
        </p:spPr>
      </p:pic>
      <p:pic>
        <p:nvPicPr>
          <p:cNvPr id="18" name="Picture 17" descr="arrow-gra.png"/>
          <p:cNvPicPr>
            <a:picLocks noChangeAspect="1"/>
          </p:cNvPicPr>
          <p:nvPr/>
        </p:nvPicPr>
        <p:blipFill>
          <a:blip r:embed="rId4" cstate="print"/>
          <a:stretch>
            <a:fillRect/>
          </a:stretch>
        </p:blipFill>
        <p:spPr>
          <a:xfrm>
            <a:off x="381000" y="6324600"/>
            <a:ext cx="292609" cy="219456"/>
          </a:xfrm>
          <a:prstGeom prst="rect">
            <a:avLst/>
          </a:prstGeom>
        </p:spPr>
      </p:pic>
      <p:sp>
        <p:nvSpPr>
          <p:cNvPr id="19" name="Rectangle 18"/>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srs.png"/>
          <p:cNvPicPr>
            <a:picLocks noChangeAspect="1"/>
          </p:cNvPicPr>
          <p:nvPr/>
        </p:nvPicPr>
        <p:blipFill>
          <a:blip r:embed="rId5"/>
          <a:stretch>
            <a:fillRect/>
          </a:stretch>
        </p:blipFill>
        <p:spPr>
          <a:xfrm>
            <a:off x="5257800" y="1600200"/>
            <a:ext cx="3505753" cy="4419600"/>
          </a:xfrm>
          <a:prstGeom prst="rect">
            <a:avLst/>
          </a:prstGeom>
        </p:spPr>
      </p:pic>
      <p:pic>
        <p:nvPicPr>
          <p:cNvPr id="2" name="Picture 1" descr="arrow-gra.png">
            <a:extLst>
              <a:ext uri="{FF2B5EF4-FFF2-40B4-BE49-F238E27FC236}">
                <a16:creationId xmlns:a16="http://schemas.microsoft.com/office/drawing/2014/main" id="{67491A13-9C91-02A2-A73E-7F2682098400}"/>
              </a:ext>
            </a:extLst>
          </p:cNvPr>
          <p:cNvPicPr>
            <a:picLocks noChangeAspect="1"/>
          </p:cNvPicPr>
          <p:nvPr/>
        </p:nvPicPr>
        <p:blipFill>
          <a:blip r:embed="rId4" cstate="print"/>
          <a:stretch>
            <a:fillRect/>
          </a:stretch>
        </p:blipFill>
        <p:spPr>
          <a:xfrm>
            <a:off x="381000" y="2209800"/>
            <a:ext cx="292609" cy="2194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g.jpg"/>
          <p:cNvPicPr>
            <a:picLocks noChangeAspect="1"/>
          </p:cNvPicPr>
          <p:nvPr/>
        </p:nvPicPr>
        <p:blipFill>
          <a:blip r:embed="rId2"/>
          <a:stretch>
            <a:fillRect/>
          </a:stretch>
        </p:blipFill>
        <p:spPr>
          <a:xfrm>
            <a:off x="0" y="0"/>
            <a:ext cx="9144000" cy="6858000"/>
          </a:xfrm>
          <a:prstGeom prst="rect">
            <a:avLst/>
          </a:prstGeom>
        </p:spPr>
      </p:pic>
      <p:sp>
        <p:nvSpPr>
          <p:cNvPr id="7" name="Rectangle 6"/>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director-new.png"/>
          <p:cNvPicPr>
            <a:picLocks noChangeAspect="1"/>
          </p:cNvPicPr>
          <p:nvPr/>
        </p:nvPicPr>
        <p:blipFill>
          <a:blip r:embed="rId3"/>
          <a:stretch>
            <a:fillRect/>
          </a:stretch>
        </p:blipFill>
        <p:spPr>
          <a:xfrm>
            <a:off x="304800" y="1117390"/>
            <a:ext cx="8305800" cy="5283410"/>
          </a:xfrm>
          <a:prstGeom prst="rect">
            <a:avLst/>
          </a:prstGeom>
        </p:spPr>
      </p:pic>
      <p:pic>
        <p:nvPicPr>
          <p:cNvPr id="11" name="Picture 10" descr="org-chart.png"/>
          <p:cNvPicPr>
            <a:picLocks noChangeAspect="1"/>
          </p:cNvPicPr>
          <p:nvPr/>
        </p:nvPicPr>
        <p:blipFill>
          <a:blip r:embed="rId4"/>
          <a:stretch>
            <a:fillRect/>
          </a:stretch>
        </p:blipFill>
        <p:spPr>
          <a:xfrm>
            <a:off x="1520946" y="310895"/>
            <a:ext cx="6102108" cy="6035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g.jpg"/>
          <p:cNvPicPr>
            <a:picLocks noChangeAspect="1"/>
          </p:cNvPicPr>
          <p:nvPr/>
        </p:nvPicPr>
        <p:blipFill>
          <a:blip r:embed="rId2"/>
          <a:stretch>
            <a:fillRect/>
          </a:stretch>
        </p:blipFill>
        <p:spPr>
          <a:xfrm>
            <a:off x="0" y="0"/>
            <a:ext cx="9144000" cy="6858000"/>
          </a:xfrm>
          <a:prstGeom prst="rect">
            <a:avLst/>
          </a:prstGeom>
        </p:spPr>
      </p:pic>
      <p:sp>
        <p:nvSpPr>
          <p:cNvPr id="6" name="Rounded Rectangle 5"/>
          <p:cNvSpPr/>
          <p:nvPr/>
        </p:nvSpPr>
        <p:spPr>
          <a:xfrm>
            <a:off x="533400" y="838200"/>
            <a:ext cx="1905000" cy="990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557080" y="838200"/>
            <a:ext cx="1905000" cy="990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648200" y="838200"/>
            <a:ext cx="1905000" cy="990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6716548" y="838200"/>
            <a:ext cx="1905000" cy="990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33400" y="1981200"/>
            <a:ext cx="1905000" cy="990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552700" y="1981200"/>
            <a:ext cx="1905000" cy="990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610100" y="1981200"/>
            <a:ext cx="1905000" cy="990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727935" y="1981200"/>
            <a:ext cx="1905000" cy="990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95300" y="3124200"/>
            <a:ext cx="1905000" cy="990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514600" y="3124200"/>
            <a:ext cx="1905000" cy="990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4582948" y="3124200"/>
            <a:ext cx="1905000" cy="990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6667500" y="3124200"/>
            <a:ext cx="1905000" cy="990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495300" y="4267200"/>
            <a:ext cx="1905000" cy="990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2514600" y="4267200"/>
            <a:ext cx="1905000" cy="990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4572000" y="4267200"/>
            <a:ext cx="1905000" cy="990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6705600" y="4267200"/>
            <a:ext cx="1905000" cy="990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Client_Tech_Mahindra.png"/>
          <p:cNvPicPr>
            <a:picLocks noChangeAspect="1"/>
          </p:cNvPicPr>
          <p:nvPr/>
        </p:nvPicPr>
        <p:blipFill>
          <a:blip r:embed="rId3" cstate="print"/>
          <a:stretch>
            <a:fillRect/>
          </a:stretch>
        </p:blipFill>
        <p:spPr>
          <a:xfrm>
            <a:off x="697624" y="990600"/>
            <a:ext cx="1576552" cy="685800"/>
          </a:xfrm>
          <a:prstGeom prst="rect">
            <a:avLst/>
          </a:prstGeom>
        </p:spPr>
      </p:pic>
      <p:pic>
        <p:nvPicPr>
          <p:cNvPr id="27" name="Picture 26" descr="Client_Accenture.png"/>
          <p:cNvPicPr>
            <a:picLocks noChangeAspect="1"/>
          </p:cNvPicPr>
          <p:nvPr/>
        </p:nvPicPr>
        <p:blipFill>
          <a:blip r:embed="rId4"/>
          <a:stretch>
            <a:fillRect/>
          </a:stretch>
        </p:blipFill>
        <p:spPr>
          <a:xfrm>
            <a:off x="2447161" y="871348"/>
            <a:ext cx="2124839" cy="924305"/>
          </a:xfrm>
          <a:prstGeom prst="rect">
            <a:avLst/>
          </a:prstGeom>
        </p:spPr>
      </p:pic>
      <p:pic>
        <p:nvPicPr>
          <p:cNvPr id="28" name="Picture 27" descr="Client_Kalyan-Grand-logo.png"/>
          <p:cNvPicPr>
            <a:picLocks noChangeAspect="1"/>
          </p:cNvPicPr>
          <p:nvPr/>
        </p:nvPicPr>
        <p:blipFill>
          <a:blip r:embed="rId5"/>
          <a:stretch>
            <a:fillRect/>
          </a:stretch>
        </p:blipFill>
        <p:spPr>
          <a:xfrm>
            <a:off x="4762500" y="968883"/>
            <a:ext cx="1676400" cy="729234"/>
          </a:xfrm>
          <a:prstGeom prst="rect">
            <a:avLst/>
          </a:prstGeom>
        </p:spPr>
      </p:pic>
      <p:pic>
        <p:nvPicPr>
          <p:cNvPr id="29" name="Picture 28" descr="Client_Sabari.png"/>
          <p:cNvPicPr>
            <a:picLocks noChangeAspect="1"/>
          </p:cNvPicPr>
          <p:nvPr/>
        </p:nvPicPr>
        <p:blipFill>
          <a:blip r:embed="rId6"/>
          <a:stretch>
            <a:fillRect/>
          </a:stretch>
        </p:blipFill>
        <p:spPr>
          <a:xfrm>
            <a:off x="6705600" y="914400"/>
            <a:ext cx="1926897" cy="838200"/>
          </a:xfrm>
          <a:prstGeom prst="rect">
            <a:avLst/>
          </a:prstGeom>
        </p:spPr>
      </p:pic>
      <p:pic>
        <p:nvPicPr>
          <p:cNvPr id="30" name="Picture 29" descr="Client_flex.png"/>
          <p:cNvPicPr>
            <a:picLocks noChangeAspect="1"/>
          </p:cNvPicPr>
          <p:nvPr/>
        </p:nvPicPr>
        <p:blipFill>
          <a:blip r:embed="rId7" cstate="print"/>
          <a:stretch>
            <a:fillRect/>
          </a:stretch>
        </p:blipFill>
        <p:spPr>
          <a:xfrm>
            <a:off x="683505" y="2127458"/>
            <a:ext cx="1604790" cy="698084"/>
          </a:xfrm>
          <a:prstGeom prst="rect">
            <a:avLst/>
          </a:prstGeom>
        </p:spPr>
      </p:pic>
      <p:pic>
        <p:nvPicPr>
          <p:cNvPr id="31" name="Picture 30" descr="Client_State.png"/>
          <p:cNvPicPr>
            <a:picLocks noChangeAspect="1"/>
          </p:cNvPicPr>
          <p:nvPr/>
        </p:nvPicPr>
        <p:blipFill>
          <a:blip r:embed="rId8"/>
          <a:stretch>
            <a:fillRect/>
          </a:stretch>
        </p:blipFill>
        <p:spPr>
          <a:xfrm>
            <a:off x="2438400" y="2012442"/>
            <a:ext cx="2133600" cy="928116"/>
          </a:xfrm>
          <a:prstGeom prst="rect">
            <a:avLst/>
          </a:prstGeom>
        </p:spPr>
      </p:pic>
      <p:pic>
        <p:nvPicPr>
          <p:cNvPr id="32" name="Picture 31" descr="Client_dominos.png"/>
          <p:cNvPicPr>
            <a:picLocks noChangeAspect="1"/>
          </p:cNvPicPr>
          <p:nvPr/>
        </p:nvPicPr>
        <p:blipFill>
          <a:blip r:embed="rId9"/>
          <a:stretch>
            <a:fillRect/>
          </a:stretch>
        </p:blipFill>
        <p:spPr>
          <a:xfrm>
            <a:off x="4648200" y="2078736"/>
            <a:ext cx="1828800" cy="795528"/>
          </a:xfrm>
          <a:prstGeom prst="rect">
            <a:avLst/>
          </a:prstGeom>
        </p:spPr>
      </p:pic>
      <p:pic>
        <p:nvPicPr>
          <p:cNvPr id="33" name="Picture 32" descr="Client_Sir_CIty.png"/>
          <p:cNvPicPr>
            <a:picLocks noChangeAspect="1"/>
          </p:cNvPicPr>
          <p:nvPr/>
        </p:nvPicPr>
        <p:blipFill>
          <a:blip r:embed="rId10"/>
          <a:stretch>
            <a:fillRect/>
          </a:stretch>
        </p:blipFill>
        <p:spPr>
          <a:xfrm>
            <a:off x="6629400" y="2019300"/>
            <a:ext cx="2102070" cy="914400"/>
          </a:xfrm>
          <a:prstGeom prst="rect">
            <a:avLst/>
          </a:prstGeom>
        </p:spPr>
      </p:pic>
      <p:pic>
        <p:nvPicPr>
          <p:cNvPr id="34" name="Picture 33" descr="Client_Blm.png"/>
          <p:cNvPicPr>
            <a:picLocks noChangeAspect="1"/>
          </p:cNvPicPr>
          <p:nvPr/>
        </p:nvPicPr>
        <p:blipFill>
          <a:blip r:embed="rId11"/>
          <a:stretch>
            <a:fillRect/>
          </a:stretch>
        </p:blipFill>
        <p:spPr>
          <a:xfrm>
            <a:off x="457200" y="3188589"/>
            <a:ext cx="1981200" cy="861822"/>
          </a:xfrm>
          <a:prstGeom prst="rect">
            <a:avLst/>
          </a:prstGeom>
        </p:spPr>
      </p:pic>
      <p:pic>
        <p:nvPicPr>
          <p:cNvPr id="35" name="Picture 34" descr="Client_Shell.png"/>
          <p:cNvPicPr>
            <a:picLocks noChangeAspect="1"/>
          </p:cNvPicPr>
          <p:nvPr/>
        </p:nvPicPr>
        <p:blipFill>
          <a:blip r:embed="rId12"/>
          <a:stretch>
            <a:fillRect/>
          </a:stretch>
        </p:blipFill>
        <p:spPr>
          <a:xfrm>
            <a:off x="2678824" y="3276600"/>
            <a:ext cx="1576552" cy="685800"/>
          </a:xfrm>
          <a:prstGeom prst="rect">
            <a:avLst/>
          </a:prstGeom>
        </p:spPr>
      </p:pic>
      <p:pic>
        <p:nvPicPr>
          <p:cNvPr id="36" name="Picture 35" descr="Client_RK.png"/>
          <p:cNvPicPr>
            <a:picLocks noChangeAspect="1"/>
          </p:cNvPicPr>
          <p:nvPr/>
        </p:nvPicPr>
        <p:blipFill>
          <a:blip r:embed="rId13"/>
          <a:stretch>
            <a:fillRect/>
          </a:stretch>
        </p:blipFill>
        <p:spPr>
          <a:xfrm>
            <a:off x="4572000" y="3200400"/>
            <a:ext cx="1926897" cy="838200"/>
          </a:xfrm>
          <a:prstGeom prst="rect">
            <a:avLst/>
          </a:prstGeom>
        </p:spPr>
      </p:pic>
      <p:pic>
        <p:nvPicPr>
          <p:cNvPr id="37" name="Picture 36" descr="Client_KAR.png"/>
          <p:cNvPicPr>
            <a:picLocks noChangeAspect="1"/>
          </p:cNvPicPr>
          <p:nvPr/>
        </p:nvPicPr>
        <p:blipFill>
          <a:blip r:embed="rId14"/>
          <a:stretch>
            <a:fillRect/>
          </a:stretch>
        </p:blipFill>
        <p:spPr>
          <a:xfrm>
            <a:off x="6629400" y="3188589"/>
            <a:ext cx="1981200" cy="861822"/>
          </a:xfrm>
          <a:prstGeom prst="rect">
            <a:avLst/>
          </a:prstGeom>
        </p:spPr>
      </p:pic>
      <p:pic>
        <p:nvPicPr>
          <p:cNvPr id="38" name="Picture 37" descr="Client_MMM.png"/>
          <p:cNvPicPr>
            <a:picLocks noChangeAspect="1"/>
          </p:cNvPicPr>
          <p:nvPr/>
        </p:nvPicPr>
        <p:blipFill>
          <a:blip r:embed="rId15"/>
          <a:stretch>
            <a:fillRect/>
          </a:stretch>
        </p:blipFill>
        <p:spPr>
          <a:xfrm>
            <a:off x="571500" y="4381310"/>
            <a:ext cx="1752600" cy="762381"/>
          </a:xfrm>
          <a:prstGeom prst="rect">
            <a:avLst/>
          </a:prstGeom>
        </p:spPr>
      </p:pic>
      <p:pic>
        <p:nvPicPr>
          <p:cNvPr id="39" name="Picture 38" descr="Client_Tata_motors.png"/>
          <p:cNvPicPr>
            <a:picLocks noChangeAspect="1"/>
          </p:cNvPicPr>
          <p:nvPr/>
        </p:nvPicPr>
        <p:blipFill>
          <a:blip r:embed="rId16"/>
          <a:stretch>
            <a:fillRect/>
          </a:stretch>
        </p:blipFill>
        <p:spPr>
          <a:xfrm>
            <a:off x="2514600" y="4348163"/>
            <a:ext cx="1905000" cy="828675"/>
          </a:xfrm>
          <a:prstGeom prst="rect">
            <a:avLst/>
          </a:prstGeom>
        </p:spPr>
      </p:pic>
      <p:pic>
        <p:nvPicPr>
          <p:cNvPr id="40" name="Picture 39" descr="Client_CCR.png"/>
          <p:cNvPicPr>
            <a:picLocks noChangeAspect="1"/>
          </p:cNvPicPr>
          <p:nvPr/>
        </p:nvPicPr>
        <p:blipFill>
          <a:blip r:embed="rId17"/>
          <a:stretch>
            <a:fillRect/>
          </a:stretch>
        </p:blipFill>
        <p:spPr>
          <a:xfrm>
            <a:off x="4495800" y="4315016"/>
            <a:ext cx="2057400" cy="894969"/>
          </a:xfrm>
          <a:prstGeom prst="rect">
            <a:avLst/>
          </a:prstGeom>
        </p:spPr>
      </p:pic>
      <p:pic>
        <p:nvPicPr>
          <p:cNvPr id="41" name="Picture 40" descr="Client_port.png"/>
          <p:cNvPicPr>
            <a:picLocks noChangeAspect="1"/>
          </p:cNvPicPr>
          <p:nvPr/>
        </p:nvPicPr>
        <p:blipFill>
          <a:blip r:embed="rId18"/>
          <a:stretch>
            <a:fillRect/>
          </a:stretch>
        </p:blipFill>
        <p:spPr>
          <a:xfrm>
            <a:off x="6019800" y="4038600"/>
            <a:ext cx="3276600" cy="1425321"/>
          </a:xfrm>
          <a:prstGeom prst="rect">
            <a:avLst/>
          </a:prstGeom>
        </p:spPr>
      </p:pic>
      <p:sp>
        <p:nvSpPr>
          <p:cNvPr id="42" name="Rounded Rectangle 41"/>
          <p:cNvSpPr/>
          <p:nvPr/>
        </p:nvSpPr>
        <p:spPr>
          <a:xfrm>
            <a:off x="482282" y="5410200"/>
            <a:ext cx="1905000" cy="990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2514600" y="5410200"/>
            <a:ext cx="1905000" cy="990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4585696" y="5410200"/>
            <a:ext cx="1905000" cy="990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6705600" y="5410200"/>
            <a:ext cx="1905000" cy="990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Client_CK.png"/>
          <p:cNvPicPr>
            <a:picLocks noChangeAspect="1"/>
          </p:cNvPicPr>
          <p:nvPr/>
        </p:nvPicPr>
        <p:blipFill>
          <a:blip r:embed="rId19"/>
          <a:stretch>
            <a:fillRect/>
          </a:stretch>
        </p:blipFill>
        <p:spPr>
          <a:xfrm>
            <a:off x="381000" y="5447105"/>
            <a:ext cx="2107565" cy="916791"/>
          </a:xfrm>
          <a:prstGeom prst="rect">
            <a:avLst/>
          </a:prstGeom>
        </p:spPr>
      </p:pic>
      <p:pic>
        <p:nvPicPr>
          <p:cNvPr id="50" name="Picture 49" descr="Client_schwing.png"/>
          <p:cNvPicPr>
            <a:picLocks noChangeAspect="1"/>
          </p:cNvPicPr>
          <p:nvPr/>
        </p:nvPicPr>
        <p:blipFill>
          <a:blip r:embed="rId20"/>
          <a:stretch>
            <a:fillRect/>
          </a:stretch>
        </p:blipFill>
        <p:spPr>
          <a:xfrm>
            <a:off x="2527618" y="5496825"/>
            <a:ext cx="1878965" cy="817350"/>
          </a:xfrm>
          <a:prstGeom prst="rect">
            <a:avLst/>
          </a:prstGeom>
        </p:spPr>
      </p:pic>
      <p:pic>
        <p:nvPicPr>
          <p:cNvPr id="51" name="Picture 50" descr="Client_lp.png"/>
          <p:cNvPicPr>
            <a:picLocks noChangeAspect="1"/>
          </p:cNvPicPr>
          <p:nvPr/>
        </p:nvPicPr>
        <p:blipFill>
          <a:blip r:embed="rId21"/>
          <a:stretch>
            <a:fillRect/>
          </a:stretch>
        </p:blipFill>
        <p:spPr>
          <a:xfrm>
            <a:off x="4495800" y="5452058"/>
            <a:ext cx="2084793" cy="906885"/>
          </a:xfrm>
          <a:prstGeom prst="rect">
            <a:avLst/>
          </a:prstGeom>
        </p:spPr>
      </p:pic>
      <p:pic>
        <p:nvPicPr>
          <p:cNvPr id="52" name="Picture 51" descr="Client_Theragen.png"/>
          <p:cNvPicPr>
            <a:picLocks noChangeAspect="1"/>
          </p:cNvPicPr>
          <p:nvPr/>
        </p:nvPicPr>
        <p:blipFill>
          <a:blip r:embed="rId22"/>
          <a:stretch>
            <a:fillRect/>
          </a:stretch>
        </p:blipFill>
        <p:spPr>
          <a:xfrm>
            <a:off x="6172200" y="5257800"/>
            <a:ext cx="2977931" cy="1295400"/>
          </a:xfrm>
          <a:prstGeom prst="rect">
            <a:avLst/>
          </a:prstGeom>
        </p:spPr>
      </p:pic>
      <p:sp>
        <p:nvSpPr>
          <p:cNvPr id="54" name="Rectangle 53"/>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descr="our-clients.png"/>
          <p:cNvPicPr>
            <a:picLocks noChangeAspect="1"/>
          </p:cNvPicPr>
          <p:nvPr/>
        </p:nvPicPr>
        <p:blipFill>
          <a:blip r:embed="rId23"/>
          <a:stretch>
            <a:fillRect/>
          </a:stretch>
        </p:blipFill>
        <p:spPr>
          <a:xfrm>
            <a:off x="3112005" y="249935"/>
            <a:ext cx="2919990" cy="51206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g.jpg"/>
          <p:cNvPicPr>
            <a:picLocks noChangeAspect="1"/>
          </p:cNvPicPr>
          <p:nvPr/>
        </p:nvPicPr>
        <p:blipFill>
          <a:blip r:embed="rId2"/>
          <a:stretch>
            <a:fillRect/>
          </a:stretch>
        </p:blipFill>
        <p:spPr>
          <a:xfrm>
            <a:off x="0" y="-147828"/>
            <a:ext cx="9144000" cy="6858000"/>
          </a:xfrm>
          <a:prstGeom prst="rect">
            <a:avLst/>
          </a:prstGeom>
        </p:spPr>
      </p:pic>
      <p:pic>
        <p:nvPicPr>
          <p:cNvPr id="6" name="Picture 5" descr="hospita.png"/>
          <p:cNvPicPr>
            <a:picLocks noChangeAspect="1"/>
          </p:cNvPicPr>
          <p:nvPr/>
        </p:nvPicPr>
        <p:blipFill>
          <a:blip r:embed="rId3"/>
          <a:stretch>
            <a:fillRect/>
          </a:stretch>
        </p:blipFill>
        <p:spPr>
          <a:xfrm>
            <a:off x="368800" y="1325712"/>
            <a:ext cx="3974600" cy="518161"/>
          </a:xfrm>
          <a:prstGeom prst="rect">
            <a:avLst/>
          </a:prstGeom>
        </p:spPr>
      </p:pic>
      <p:sp>
        <p:nvSpPr>
          <p:cNvPr id="7" name="TextBox 6"/>
          <p:cNvSpPr txBox="1"/>
          <p:nvPr/>
        </p:nvSpPr>
        <p:spPr>
          <a:xfrm>
            <a:off x="753174" y="1905000"/>
            <a:ext cx="7448065" cy="1891287"/>
          </a:xfrm>
          <a:prstGeom prst="rect">
            <a:avLst/>
          </a:prstGeom>
          <a:noFill/>
        </p:spPr>
        <p:txBody>
          <a:bodyPr wrap="none" rtlCol="0">
            <a:spAutoFit/>
          </a:bodyPr>
          <a:lstStyle/>
          <a:p>
            <a:pPr>
              <a:lnSpc>
                <a:spcPct val="150000"/>
              </a:lnSpc>
            </a:pPr>
            <a:r>
              <a:rPr lang="en-US" sz="2000" b="1" dirty="0">
                <a:latin typeface="Calibri" pitchFamily="34" charset="0"/>
                <a:cs typeface="Calibri" pitchFamily="34" charset="0"/>
              </a:rPr>
              <a:t>Homi Bhabha  Cancer Hospital, Varanasi, Uttar Pradesh – 1204 Lakhs</a:t>
            </a:r>
          </a:p>
          <a:p>
            <a:pPr>
              <a:lnSpc>
                <a:spcPct val="150000"/>
              </a:lnSpc>
            </a:pPr>
            <a:r>
              <a:rPr lang="en-US" sz="2000" b="1" dirty="0">
                <a:latin typeface="Calibri" pitchFamily="34" charset="0"/>
                <a:cs typeface="Calibri" pitchFamily="34" charset="0"/>
              </a:rPr>
              <a:t>TATA Cancer Hospital &amp; Research Centre Assam – 419.27 Lakhs</a:t>
            </a:r>
          </a:p>
          <a:p>
            <a:pPr>
              <a:lnSpc>
                <a:spcPct val="150000"/>
              </a:lnSpc>
            </a:pPr>
            <a:r>
              <a:rPr lang="en-US" sz="2000" b="1" dirty="0">
                <a:latin typeface="Calibri" pitchFamily="34" charset="0"/>
                <a:cs typeface="Calibri" pitchFamily="34" charset="0"/>
              </a:rPr>
              <a:t>RK Biotechnologies, Perungudi , Chennai  - 212  Lakhs</a:t>
            </a:r>
          </a:p>
          <a:p>
            <a:pPr>
              <a:lnSpc>
                <a:spcPct val="150000"/>
              </a:lnSpc>
            </a:pPr>
            <a:r>
              <a:rPr lang="en-US" sz="2000" b="1" dirty="0">
                <a:latin typeface="Calibri" pitchFamily="34" charset="0"/>
                <a:cs typeface="Calibri" pitchFamily="34" charset="0"/>
              </a:rPr>
              <a:t>Theragen Life Sciences Pvt Ltd – 39 Lakhs</a:t>
            </a:r>
          </a:p>
        </p:txBody>
      </p:sp>
      <p:pic>
        <p:nvPicPr>
          <p:cNvPr id="8" name="Picture 7" descr="gree-arr.png"/>
          <p:cNvPicPr>
            <a:picLocks noChangeAspect="1"/>
          </p:cNvPicPr>
          <p:nvPr/>
        </p:nvPicPr>
        <p:blipFill>
          <a:blip r:embed="rId4" cstate="print"/>
          <a:stretch>
            <a:fillRect/>
          </a:stretch>
        </p:blipFill>
        <p:spPr>
          <a:xfrm>
            <a:off x="457200" y="2133600"/>
            <a:ext cx="231648" cy="170688"/>
          </a:xfrm>
          <a:prstGeom prst="rect">
            <a:avLst/>
          </a:prstGeom>
        </p:spPr>
      </p:pic>
      <p:pic>
        <p:nvPicPr>
          <p:cNvPr id="9" name="Picture 8" descr="gree-arr.png"/>
          <p:cNvPicPr>
            <a:picLocks noChangeAspect="1"/>
          </p:cNvPicPr>
          <p:nvPr/>
        </p:nvPicPr>
        <p:blipFill>
          <a:blip r:embed="rId4" cstate="print"/>
          <a:stretch>
            <a:fillRect/>
          </a:stretch>
        </p:blipFill>
        <p:spPr>
          <a:xfrm>
            <a:off x="460248" y="2572512"/>
            <a:ext cx="231648" cy="170688"/>
          </a:xfrm>
          <a:prstGeom prst="rect">
            <a:avLst/>
          </a:prstGeom>
        </p:spPr>
      </p:pic>
      <p:pic>
        <p:nvPicPr>
          <p:cNvPr id="10" name="Picture 9" descr="gree-arr.png"/>
          <p:cNvPicPr>
            <a:picLocks noChangeAspect="1"/>
          </p:cNvPicPr>
          <p:nvPr/>
        </p:nvPicPr>
        <p:blipFill>
          <a:blip r:embed="rId4" cstate="print"/>
          <a:stretch>
            <a:fillRect/>
          </a:stretch>
        </p:blipFill>
        <p:spPr>
          <a:xfrm>
            <a:off x="460248" y="3029712"/>
            <a:ext cx="231648" cy="170688"/>
          </a:xfrm>
          <a:prstGeom prst="rect">
            <a:avLst/>
          </a:prstGeom>
        </p:spPr>
      </p:pic>
      <p:pic>
        <p:nvPicPr>
          <p:cNvPr id="11" name="Picture 10" descr="gree-arr.png"/>
          <p:cNvPicPr>
            <a:picLocks noChangeAspect="1"/>
          </p:cNvPicPr>
          <p:nvPr/>
        </p:nvPicPr>
        <p:blipFill>
          <a:blip r:embed="rId4" cstate="print"/>
          <a:stretch>
            <a:fillRect/>
          </a:stretch>
        </p:blipFill>
        <p:spPr>
          <a:xfrm>
            <a:off x="460248" y="3486912"/>
            <a:ext cx="231648" cy="170688"/>
          </a:xfrm>
          <a:prstGeom prst="rect">
            <a:avLst/>
          </a:prstGeom>
        </p:spPr>
      </p:pic>
      <p:pic>
        <p:nvPicPr>
          <p:cNvPr id="12" name="Picture 11" descr="scho.png"/>
          <p:cNvPicPr>
            <a:picLocks noChangeAspect="1"/>
          </p:cNvPicPr>
          <p:nvPr/>
        </p:nvPicPr>
        <p:blipFill>
          <a:blip r:embed="rId5"/>
          <a:stretch>
            <a:fillRect/>
          </a:stretch>
        </p:blipFill>
        <p:spPr>
          <a:xfrm>
            <a:off x="368800" y="3945464"/>
            <a:ext cx="3791720" cy="518161"/>
          </a:xfrm>
          <a:prstGeom prst="rect">
            <a:avLst/>
          </a:prstGeom>
        </p:spPr>
      </p:pic>
      <p:sp>
        <p:nvSpPr>
          <p:cNvPr id="13" name="TextBox 12"/>
          <p:cNvSpPr txBox="1"/>
          <p:nvPr/>
        </p:nvSpPr>
        <p:spPr>
          <a:xfrm>
            <a:off x="724087" y="4414733"/>
            <a:ext cx="7695825" cy="3737946"/>
          </a:xfrm>
          <a:prstGeom prst="rect">
            <a:avLst/>
          </a:prstGeom>
          <a:noFill/>
        </p:spPr>
        <p:txBody>
          <a:bodyPr wrap="none" rtlCol="0">
            <a:spAutoFit/>
          </a:bodyPr>
          <a:lstStyle/>
          <a:p>
            <a:pPr>
              <a:lnSpc>
                <a:spcPct val="150000"/>
              </a:lnSpc>
            </a:pPr>
            <a:r>
              <a:rPr lang="en-US" sz="2000" b="1" dirty="0">
                <a:latin typeface="Calibri" pitchFamily="34" charset="0"/>
                <a:cs typeface="Calibri" pitchFamily="34" charset="0"/>
              </a:rPr>
              <a:t>SBIOA Global School, Anna Nagar, Chennai – 98.5 Lakhs</a:t>
            </a:r>
          </a:p>
          <a:p>
            <a:pPr>
              <a:lnSpc>
                <a:spcPct val="150000"/>
              </a:lnSpc>
            </a:pPr>
            <a:r>
              <a:rPr lang="en-US" sz="2000" b="1" dirty="0">
                <a:latin typeface="Calibri" pitchFamily="34" charset="0"/>
                <a:cs typeface="Calibri" pitchFamily="34" charset="0"/>
              </a:rPr>
              <a:t>Chennai Mathematical Institute, Siruseri – SIPCOT – Chennai - 16 Lakhs</a:t>
            </a:r>
          </a:p>
          <a:p>
            <a:pPr>
              <a:lnSpc>
                <a:spcPct val="150000"/>
              </a:lnSpc>
            </a:pPr>
            <a:r>
              <a:rPr lang="en-US" sz="2000" b="1" dirty="0">
                <a:latin typeface="Calibri" pitchFamily="34" charset="0"/>
                <a:cs typeface="Calibri" pitchFamily="34" charset="0"/>
              </a:rPr>
              <a:t>SBIOA  Junior  College &amp; School , Anna Nagar, Chennai – 7.08 Lakhs</a:t>
            </a:r>
          </a:p>
          <a:p>
            <a:pPr>
              <a:lnSpc>
                <a:spcPct val="150000"/>
              </a:lnSpc>
            </a:pPr>
            <a:r>
              <a:rPr lang="nn-NO" sz="2000" b="1" dirty="0">
                <a:latin typeface="Calibri" pitchFamily="34" charset="0"/>
                <a:cs typeface="Calibri" pitchFamily="34" charset="0"/>
              </a:rPr>
              <a:t>Sri Dharsiniee  Enterprises  - Balaji Dental College – 6.12 Lakhs</a:t>
            </a:r>
          </a:p>
          <a:p>
            <a:pPr>
              <a:lnSpc>
                <a:spcPct val="150000"/>
              </a:lnSpc>
            </a:pPr>
            <a:endParaRPr lang="en-US" sz="2000" b="1" dirty="0">
              <a:latin typeface="Calibri" pitchFamily="34" charset="0"/>
              <a:cs typeface="Calibri" pitchFamily="34" charset="0"/>
            </a:endParaRPr>
          </a:p>
          <a:p>
            <a:pPr>
              <a:lnSpc>
                <a:spcPct val="150000"/>
              </a:lnSpc>
            </a:pPr>
            <a:endParaRPr lang="en-US" sz="2000" b="1" dirty="0">
              <a:latin typeface="Calibri" pitchFamily="34" charset="0"/>
              <a:cs typeface="Calibri" pitchFamily="34" charset="0"/>
            </a:endParaRPr>
          </a:p>
          <a:p>
            <a:pPr>
              <a:lnSpc>
                <a:spcPct val="150000"/>
              </a:lnSpc>
            </a:pPr>
            <a:endParaRPr lang="en-US" sz="2000" b="1" dirty="0">
              <a:latin typeface="Calibri" pitchFamily="34" charset="0"/>
              <a:cs typeface="Calibri" pitchFamily="34" charset="0"/>
            </a:endParaRPr>
          </a:p>
          <a:p>
            <a:pPr>
              <a:lnSpc>
                <a:spcPct val="150000"/>
              </a:lnSpc>
            </a:pPr>
            <a:endParaRPr lang="en-US" sz="2000" b="1" dirty="0">
              <a:latin typeface="Calibri" pitchFamily="34" charset="0"/>
              <a:cs typeface="Calibri" pitchFamily="34" charset="0"/>
            </a:endParaRPr>
          </a:p>
        </p:txBody>
      </p:sp>
      <p:pic>
        <p:nvPicPr>
          <p:cNvPr id="14" name="Picture 13" descr="gree-arr.png"/>
          <p:cNvPicPr>
            <a:picLocks noChangeAspect="1"/>
          </p:cNvPicPr>
          <p:nvPr/>
        </p:nvPicPr>
        <p:blipFill>
          <a:blip r:embed="rId4" cstate="print"/>
          <a:stretch>
            <a:fillRect/>
          </a:stretch>
        </p:blipFill>
        <p:spPr>
          <a:xfrm>
            <a:off x="474820" y="4622630"/>
            <a:ext cx="231648" cy="170688"/>
          </a:xfrm>
          <a:prstGeom prst="rect">
            <a:avLst/>
          </a:prstGeom>
        </p:spPr>
      </p:pic>
      <p:pic>
        <p:nvPicPr>
          <p:cNvPr id="15" name="Picture 14" descr="gree-arr.png"/>
          <p:cNvPicPr>
            <a:picLocks noChangeAspect="1"/>
          </p:cNvPicPr>
          <p:nvPr/>
        </p:nvPicPr>
        <p:blipFill>
          <a:blip r:embed="rId4" cstate="print"/>
          <a:stretch>
            <a:fillRect/>
          </a:stretch>
        </p:blipFill>
        <p:spPr>
          <a:xfrm>
            <a:off x="457200" y="5109633"/>
            <a:ext cx="231648" cy="170688"/>
          </a:xfrm>
          <a:prstGeom prst="rect">
            <a:avLst/>
          </a:prstGeom>
        </p:spPr>
      </p:pic>
      <p:sp>
        <p:nvSpPr>
          <p:cNvPr id="20" name="Rectangle 19"/>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complete.png"/>
          <p:cNvPicPr>
            <a:picLocks noChangeAspect="1"/>
          </p:cNvPicPr>
          <p:nvPr/>
        </p:nvPicPr>
        <p:blipFill>
          <a:blip r:embed="rId6"/>
          <a:stretch>
            <a:fillRect/>
          </a:stretch>
        </p:blipFill>
        <p:spPr>
          <a:xfrm>
            <a:off x="2025391" y="457200"/>
            <a:ext cx="5093218" cy="512065"/>
          </a:xfrm>
          <a:prstGeom prst="rect">
            <a:avLst/>
          </a:prstGeom>
        </p:spPr>
      </p:pic>
      <p:pic>
        <p:nvPicPr>
          <p:cNvPr id="18" name="Picture 17" descr="gree-arr.png"/>
          <p:cNvPicPr>
            <a:picLocks noChangeAspect="1"/>
          </p:cNvPicPr>
          <p:nvPr/>
        </p:nvPicPr>
        <p:blipFill>
          <a:blip r:embed="rId4" cstate="print"/>
          <a:stretch>
            <a:fillRect/>
          </a:stretch>
        </p:blipFill>
        <p:spPr>
          <a:xfrm>
            <a:off x="490060" y="5565816"/>
            <a:ext cx="231648" cy="170688"/>
          </a:xfrm>
          <a:prstGeom prst="rect">
            <a:avLst/>
          </a:prstGeom>
        </p:spPr>
      </p:pic>
      <p:pic>
        <p:nvPicPr>
          <p:cNvPr id="2" name="Picture 1" descr="gree-arr.png">
            <a:extLst>
              <a:ext uri="{FF2B5EF4-FFF2-40B4-BE49-F238E27FC236}">
                <a16:creationId xmlns:a16="http://schemas.microsoft.com/office/drawing/2014/main" id="{39B6C934-2668-F9C7-2C04-C818CC052796}"/>
              </a:ext>
            </a:extLst>
          </p:cNvPr>
          <p:cNvPicPr>
            <a:picLocks noChangeAspect="1"/>
          </p:cNvPicPr>
          <p:nvPr/>
        </p:nvPicPr>
        <p:blipFill>
          <a:blip r:embed="rId4" cstate="print"/>
          <a:stretch>
            <a:fillRect/>
          </a:stretch>
        </p:blipFill>
        <p:spPr>
          <a:xfrm>
            <a:off x="464148" y="6021999"/>
            <a:ext cx="231648" cy="17068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1524000"/>
            <a:ext cx="8229600" cy="1828800"/>
          </a:xfrm>
        </p:spPr>
        <p:txBody>
          <a:bodyPr/>
          <a:lstStyle/>
          <a:p>
            <a:endParaRPr lang="en-US" dirty="0"/>
          </a:p>
        </p:txBody>
      </p:sp>
      <p:sp>
        <p:nvSpPr>
          <p:cNvPr id="3" name="Subtitle 2"/>
          <p:cNvSpPr>
            <a:spLocks noGrp="1"/>
          </p:cNvSpPr>
          <p:nvPr>
            <p:ph type="subTitle" idx="1"/>
          </p:nvPr>
        </p:nvSpPr>
        <p:spPr>
          <a:xfrm>
            <a:off x="1371600" y="3484098"/>
            <a:ext cx="6400800" cy="1752600"/>
          </a:xfrm>
        </p:spPr>
        <p:txBody>
          <a:bodyPr/>
          <a:lstStyle/>
          <a:p>
            <a:endParaRPr lang="en-US" dirty="0"/>
          </a:p>
        </p:txBody>
      </p:sp>
      <p:pic>
        <p:nvPicPr>
          <p:cNvPr id="4" name="Picture 3" descr="white-bg.jpg"/>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685800" y="2013972"/>
            <a:ext cx="6743962" cy="1338828"/>
          </a:xfrm>
          <a:prstGeom prst="rect">
            <a:avLst/>
          </a:prstGeom>
          <a:noFill/>
        </p:spPr>
        <p:txBody>
          <a:bodyPr wrap="none" rtlCol="0">
            <a:spAutoFit/>
          </a:bodyPr>
          <a:lstStyle/>
          <a:p>
            <a:pPr>
              <a:lnSpc>
                <a:spcPct val="150000"/>
              </a:lnSpc>
            </a:pPr>
            <a:r>
              <a:rPr lang="nn-NO" b="1" dirty="0">
                <a:latin typeface="Calibri" pitchFamily="34" charset="0"/>
                <a:cs typeface="Calibri" pitchFamily="34" charset="0"/>
              </a:rPr>
              <a:t>Mr. O. G. Muralikrishnan - Residential Project - Chennai - 86.51 Lakhs</a:t>
            </a:r>
            <a:endParaRPr lang="en-US" b="1" dirty="0">
              <a:latin typeface="Calibri" pitchFamily="34" charset="0"/>
              <a:cs typeface="Calibri" pitchFamily="34" charset="0"/>
            </a:endParaRPr>
          </a:p>
          <a:p>
            <a:pPr>
              <a:lnSpc>
                <a:spcPct val="150000"/>
              </a:lnSpc>
            </a:pPr>
            <a:r>
              <a:rPr lang="nn-NO" b="1" dirty="0">
                <a:latin typeface="Calibri" pitchFamily="34" charset="0"/>
                <a:cs typeface="Calibri" pitchFamily="34" charset="0"/>
              </a:rPr>
              <a:t>Mr. Sampath General Manager - NLC, Porur, Chennai - 86 Lakhs</a:t>
            </a:r>
          </a:p>
          <a:p>
            <a:pPr>
              <a:lnSpc>
                <a:spcPct val="150000"/>
              </a:lnSpc>
            </a:pPr>
            <a:r>
              <a:rPr lang="nn-NO" b="1" dirty="0">
                <a:latin typeface="Calibri" pitchFamily="34" charset="0"/>
                <a:cs typeface="Calibri" pitchFamily="34" charset="0"/>
              </a:rPr>
              <a:t>Mr. A.K.Vijayan - Villas,  Perambur, Chennai  - 80  Lakhs </a:t>
            </a:r>
          </a:p>
        </p:txBody>
      </p:sp>
      <p:pic>
        <p:nvPicPr>
          <p:cNvPr id="6" name="Picture 5" descr="gree-arr.png"/>
          <p:cNvPicPr>
            <a:picLocks noChangeAspect="1"/>
          </p:cNvPicPr>
          <p:nvPr/>
        </p:nvPicPr>
        <p:blipFill>
          <a:blip r:embed="rId3" cstate="print"/>
          <a:stretch>
            <a:fillRect/>
          </a:stretch>
        </p:blipFill>
        <p:spPr>
          <a:xfrm>
            <a:off x="457200" y="1778474"/>
            <a:ext cx="231648" cy="170688"/>
          </a:xfrm>
          <a:prstGeom prst="rect">
            <a:avLst/>
          </a:prstGeom>
        </p:spPr>
      </p:pic>
      <p:pic>
        <p:nvPicPr>
          <p:cNvPr id="7" name="Picture 6" descr="gree-arr.png"/>
          <p:cNvPicPr>
            <a:picLocks noChangeAspect="1"/>
          </p:cNvPicPr>
          <p:nvPr/>
        </p:nvPicPr>
        <p:blipFill>
          <a:blip r:embed="rId3" cstate="print"/>
          <a:stretch>
            <a:fillRect/>
          </a:stretch>
        </p:blipFill>
        <p:spPr>
          <a:xfrm>
            <a:off x="457200" y="2209800"/>
            <a:ext cx="231648" cy="170688"/>
          </a:xfrm>
          <a:prstGeom prst="rect">
            <a:avLst/>
          </a:prstGeom>
        </p:spPr>
      </p:pic>
      <p:pic>
        <p:nvPicPr>
          <p:cNvPr id="8" name="Picture 7" descr="gree-arr.png"/>
          <p:cNvPicPr>
            <a:picLocks noChangeAspect="1"/>
          </p:cNvPicPr>
          <p:nvPr/>
        </p:nvPicPr>
        <p:blipFill>
          <a:blip r:embed="rId3" cstate="print"/>
          <a:stretch>
            <a:fillRect/>
          </a:stretch>
        </p:blipFill>
        <p:spPr>
          <a:xfrm>
            <a:off x="457200" y="2590800"/>
            <a:ext cx="231648" cy="170688"/>
          </a:xfrm>
          <a:prstGeom prst="rect">
            <a:avLst/>
          </a:prstGeom>
        </p:spPr>
      </p:pic>
      <p:pic>
        <p:nvPicPr>
          <p:cNvPr id="9" name="Picture 8" descr="gree-arr.png"/>
          <p:cNvPicPr>
            <a:picLocks noChangeAspect="1"/>
          </p:cNvPicPr>
          <p:nvPr/>
        </p:nvPicPr>
        <p:blipFill>
          <a:blip r:embed="rId3" cstate="print"/>
          <a:stretch>
            <a:fillRect/>
          </a:stretch>
        </p:blipFill>
        <p:spPr>
          <a:xfrm>
            <a:off x="457200" y="2997674"/>
            <a:ext cx="231648" cy="170688"/>
          </a:xfrm>
          <a:prstGeom prst="rect">
            <a:avLst/>
          </a:prstGeom>
        </p:spPr>
      </p:pic>
      <p:pic>
        <p:nvPicPr>
          <p:cNvPr id="13" name="Picture 12" descr="gree-arr.png"/>
          <p:cNvPicPr>
            <a:picLocks noChangeAspect="1"/>
          </p:cNvPicPr>
          <p:nvPr/>
        </p:nvPicPr>
        <p:blipFill>
          <a:blip r:embed="rId3" cstate="print"/>
          <a:stretch>
            <a:fillRect/>
          </a:stretch>
        </p:blipFill>
        <p:spPr>
          <a:xfrm>
            <a:off x="457200" y="4101989"/>
            <a:ext cx="231648" cy="170688"/>
          </a:xfrm>
          <a:prstGeom prst="rect">
            <a:avLst/>
          </a:prstGeom>
        </p:spPr>
      </p:pic>
      <p:pic>
        <p:nvPicPr>
          <p:cNvPr id="14" name="Picture 13" descr="gree-arr.png"/>
          <p:cNvPicPr>
            <a:picLocks noChangeAspect="1"/>
          </p:cNvPicPr>
          <p:nvPr/>
        </p:nvPicPr>
        <p:blipFill>
          <a:blip r:embed="rId3" cstate="print"/>
          <a:stretch>
            <a:fillRect/>
          </a:stretch>
        </p:blipFill>
        <p:spPr>
          <a:xfrm>
            <a:off x="457200" y="4495800"/>
            <a:ext cx="231648" cy="170688"/>
          </a:xfrm>
          <a:prstGeom prst="rect">
            <a:avLst/>
          </a:prstGeom>
        </p:spPr>
      </p:pic>
      <p:pic>
        <p:nvPicPr>
          <p:cNvPr id="15" name="Picture 14" descr="gree-arr.png"/>
          <p:cNvPicPr>
            <a:picLocks noChangeAspect="1"/>
          </p:cNvPicPr>
          <p:nvPr/>
        </p:nvPicPr>
        <p:blipFill>
          <a:blip r:embed="rId3" cstate="print"/>
          <a:stretch>
            <a:fillRect/>
          </a:stretch>
        </p:blipFill>
        <p:spPr>
          <a:xfrm>
            <a:off x="457200" y="5315712"/>
            <a:ext cx="231648" cy="170688"/>
          </a:xfrm>
          <a:prstGeom prst="rect">
            <a:avLst/>
          </a:prstGeom>
        </p:spPr>
      </p:pic>
      <p:sp>
        <p:nvSpPr>
          <p:cNvPr id="18" name="Rectangle 17"/>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res.png"/>
          <p:cNvPicPr>
            <a:picLocks noChangeAspect="1"/>
          </p:cNvPicPr>
          <p:nvPr/>
        </p:nvPicPr>
        <p:blipFill>
          <a:blip r:embed="rId4"/>
          <a:stretch>
            <a:fillRect/>
          </a:stretch>
        </p:blipFill>
        <p:spPr>
          <a:xfrm>
            <a:off x="381000" y="320039"/>
            <a:ext cx="3791720" cy="518161"/>
          </a:xfrm>
          <a:prstGeom prst="rect">
            <a:avLst/>
          </a:prstGeom>
        </p:spPr>
      </p:pic>
      <p:sp>
        <p:nvSpPr>
          <p:cNvPr id="21" name="TextBox 20"/>
          <p:cNvSpPr txBox="1"/>
          <p:nvPr/>
        </p:nvSpPr>
        <p:spPr>
          <a:xfrm>
            <a:off x="685800" y="768647"/>
            <a:ext cx="5919506" cy="1338828"/>
          </a:xfrm>
          <a:prstGeom prst="rect">
            <a:avLst/>
          </a:prstGeom>
          <a:noFill/>
        </p:spPr>
        <p:txBody>
          <a:bodyPr wrap="none" rtlCol="0">
            <a:spAutoFit/>
          </a:bodyPr>
          <a:lstStyle/>
          <a:p>
            <a:pPr>
              <a:lnSpc>
                <a:spcPct val="150000"/>
              </a:lnSpc>
            </a:pPr>
            <a:r>
              <a:rPr lang="nn-NO" b="1" dirty="0">
                <a:latin typeface="Calibri" pitchFamily="34" charset="0"/>
                <a:cs typeface="Calibri" pitchFamily="34" charset="0"/>
              </a:rPr>
              <a:t>Royal Nesto Villas - Coimbatore - 547 Lakhs</a:t>
            </a:r>
          </a:p>
          <a:p>
            <a:pPr>
              <a:lnSpc>
                <a:spcPct val="150000"/>
              </a:lnSpc>
            </a:pPr>
            <a:r>
              <a:rPr lang="nn-NO" b="1" dirty="0">
                <a:latin typeface="Calibri" pitchFamily="34" charset="0"/>
                <a:cs typeface="Calibri" pitchFamily="34" charset="0"/>
              </a:rPr>
              <a:t>Maali &amp; Manvi Homes - Virugambakkam - 221.63 Lakhs</a:t>
            </a:r>
          </a:p>
          <a:p>
            <a:pPr>
              <a:lnSpc>
                <a:spcPct val="150000"/>
              </a:lnSpc>
            </a:pPr>
            <a:r>
              <a:rPr lang="nn-NO" b="1" dirty="0">
                <a:latin typeface="Calibri" pitchFamily="34" charset="0"/>
                <a:cs typeface="Calibri" pitchFamily="34" charset="0"/>
              </a:rPr>
              <a:t>Kannadhasan Residential Building - Ramapuram - 110 Lakhs</a:t>
            </a:r>
            <a:endParaRPr lang="en-US" b="1" dirty="0">
              <a:latin typeface="Calibri" pitchFamily="34" charset="0"/>
              <a:cs typeface="Calibri" pitchFamily="34" charset="0"/>
            </a:endParaRPr>
          </a:p>
        </p:txBody>
      </p:sp>
      <p:pic>
        <p:nvPicPr>
          <p:cNvPr id="22" name="Picture 21" descr="gree-arr.png"/>
          <p:cNvPicPr>
            <a:picLocks noChangeAspect="1"/>
          </p:cNvPicPr>
          <p:nvPr/>
        </p:nvPicPr>
        <p:blipFill>
          <a:blip r:embed="rId3" cstate="print"/>
          <a:stretch>
            <a:fillRect/>
          </a:stretch>
        </p:blipFill>
        <p:spPr>
          <a:xfrm>
            <a:off x="457200" y="978959"/>
            <a:ext cx="231648" cy="170688"/>
          </a:xfrm>
          <a:prstGeom prst="rect">
            <a:avLst/>
          </a:prstGeom>
        </p:spPr>
      </p:pic>
      <p:pic>
        <p:nvPicPr>
          <p:cNvPr id="23" name="Picture 22" descr="gree-arr.png"/>
          <p:cNvPicPr>
            <a:picLocks noChangeAspect="1"/>
          </p:cNvPicPr>
          <p:nvPr/>
        </p:nvPicPr>
        <p:blipFill>
          <a:blip r:embed="rId3" cstate="print"/>
          <a:stretch>
            <a:fillRect/>
          </a:stretch>
        </p:blipFill>
        <p:spPr>
          <a:xfrm>
            <a:off x="457200" y="1359959"/>
            <a:ext cx="231648" cy="170688"/>
          </a:xfrm>
          <a:prstGeom prst="rect">
            <a:avLst/>
          </a:prstGeom>
        </p:spPr>
      </p:pic>
      <p:pic>
        <p:nvPicPr>
          <p:cNvPr id="27" name="Picture 26" descr="powe.png"/>
          <p:cNvPicPr>
            <a:picLocks noChangeAspect="1"/>
          </p:cNvPicPr>
          <p:nvPr/>
        </p:nvPicPr>
        <p:blipFill>
          <a:blip r:embed="rId5"/>
          <a:stretch>
            <a:fillRect/>
          </a:stretch>
        </p:blipFill>
        <p:spPr>
          <a:xfrm>
            <a:off x="368800" y="3368039"/>
            <a:ext cx="3974600" cy="518161"/>
          </a:xfrm>
          <a:prstGeom prst="rect">
            <a:avLst/>
          </a:prstGeom>
        </p:spPr>
      </p:pic>
      <p:sp>
        <p:nvSpPr>
          <p:cNvPr id="28" name="TextBox 27"/>
          <p:cNvSpPr txBox="1"/>
          <p:nvPr/>
        </p:nvSpPr>
        <p:spPr>
          <a:xfrm>
            <a:off x="674041" y="3886200"/>
            <a:ext cx="6843540" cy="2169825"/>
          </a:xfrm>
          <a:prstGeom prst="rect">
            <a:avLst/>
          </a:prstGeom>
          <a:noFill/>
        </p:spPr>
        <p:txBody>
          <a:bodyPr wrap="none" rtlCol="0">
            <a:spAutoFit/>
          </a:bodyPr>
          <a:lstStyle/>
          <a:p>
            <a:pPr>
              <a:lnSpc>
                <a:spcPct val="150000"/>
              </a:lnSpc>
            </a:pPr>
            <a:r>
              <a:rPr lang="nn-NO" b="1" dirty="0">
                <a:latin typeface="Calibri" pitchFamily="34" charset="0"/>
                <a:cs typeface="Calibri" pitchFamily="34" charset="0"/>
              </a:rPr>
              <a:t>Dasa Infra Systems Pvt Ltd – 160 Lakhs</a:t>
            </a:r>
          </a:p>
          <a:p>
            <a:pPr>
              <a:lnSpc>
                <a:spcPct val="150000"/>
              </a:lnSpc>
            </a:pPr>
            <a:r>
              <a:rPr lang="nn-NO" b="1" dirty="0">
                <a:latin typeface="Calibri" pitchFamily="34" charset="0"/>
                <a:cs typeface="Calibri" pitchFamily="34" charset="0"/>
              </a:rPr>
              <a:t>Atria Power (Under Dasa Infra System Pvt Ltd)</a:t>
            </a:r>
          </a:p>
          <a:p>
            <a:pPr>
              <a:lnSpc>
                <a:spcPct val="150000"/>
              </a:lnSpc>
            </a:pPr>
            <a:r>
              <a:rPr lang="nn-NO" b="1" dirty="0">
                <a:latin typeface="Calibri" pitchFamily="34" charset="0"/>
                <a:cs typeface="Calibri" pitchFamily="34" charset="0"/>
              </a:rPr>
              <a:t>120MW(60MW*2)220kv/33KV Pss-bageiwade, Karnataka – 100 Lakhs</a:t>
            </a:r>
          </a:p>
          <a:p>
            <a:pPr>
              <a:lnSpc>
                <a:spcPct val="150000"/>
              </a:lnSpc>
            </a:pPr>
            <a:r>
              <a:rPr lang="nn-NO" b="1" dirty="0">
                <a:latin typeface="Calibri" pitchFamily="34" charset="0"/>
                <a:cs typeface="Calibri" pitchFamily="34" charset="0"/>
              </a:rPr>
              <a:t>Rays Power Infra Pvt Ltd (Under Dasa Infra System Pvt Ltd) 100mw </a:t>
            </a:r>
            <a:br>
              <a:rPr lang="nn-NO" b="1" dirty="0">
                <a:latin typeface="Calibri" pitchFamily="34" charset="0"/>
                <a:cs typeface="Calibri" pitchFamily="34" charset="0"/>
              </a:rPr>
            </a:br>
            <a:r>
              <a:rPr lang="nn-NO" b="1" dirty="0">
                <a:latin typeface="Calibri" pitchFamily="34" charset="0"/>
                <a:cs typeface="Calibri" pitchFamily="34" charset="0"/>
              </a:rPr>
              <a:t>110KV/33KV Pss - Pasuvanthanai, Thoothukudi – 40 Lakhs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g.jpg"/>
          <p:cNvPicPr>
            <a:picLocks noChangeAspect="1"/>
          </p:cNvPicPr>
          <p:nvPr/>
        </p:nvPicPr>
        <p:blipFill>
          <a:blip r:embed="rId2"/>
          <a:stretch>
            <a:fillRect/>
          </a:stretch>
        </p:blipFill>
        <p:spPr>
          <a:xfrm>
            <a:off x="-1524" y="-3048"/>
            <a:ext cx="9144000" cy="6858000"/>
          </a:xfrm>
          <a:prstGeom prst="rect">
            <a:avLst/>
          </a:prstGeom>
        </p:spPr>
      </p:pic>
      <p:pic>
        <p:nvPicPr>
          <p:cNvPr id="6" name="Picture 5" descr="hote.png"/>
          <p:cNvPicPr>
            <a:picLocks noChangeAspect="1"/>
          </p:cNvPicPr>
          <p:nvPr/>
        </p:nvPicPr>
        <p:blipFill>
          <a:blip r:embed="rId3"/>
          <a:stretch>
            <a:fillRect/>
          </a:stretch>
        </p:blipFill>
        <p:spPr>
          <a:xfrm>
            <a:off x="381000" y="851713"/>
            <a:ext cx="2304293" cy="518161"/>
          </a:xfrm>
          <a:prstGeom prst="rect">
            <a:avLst/>
          </a:prstGeom>
        </p:spPr>
      </p:pic>
      <p:sp>
        <p:nvSpPr>
          <p:cNvPr id="7" name="TextBox 6"/>
          <p:cNvSpPr txBox="1"/>
          <p:nvPr/>
        </p:nvSpPr>
        <p:spPr>
          <a:xfrm>
            <a:off x="685800" y="1447800"/>
            <a:ext cx="6741461" cy="2126864"/>
          </a:xfrm>
          <a:prstGeom prst="rect">
            <a:avLst/>
          </a:prstGeom>
          <a:noFill/>
        </p:spPr>
        <p:txBody>
          <a:bodyPr wrap="none" rtlCol="0">
            <a:spAutoFit/>
          </a:bodyPr>
          <a:lstStyle/>
          <a:p>
            <a:pPr>
              <a:lnSpc>
                <a:spcPct val="150000"/>
              </a:lnSpc>
            </a:pPr>
            <a:r>
              <a:rPr lang="nn-NO" b="1" dirty="0">
                <a:latin typeface="Calibri" pitchFamily="34" charset="0"/>
                <a:cs typeface="Calibri" pitchFamily="34" charset="0"/>
              </a:rPr>
              <a:t>Kalyan Grand Stay Pvt Ltd -3 Star Hotel Project, Vandalur – 299 Lakhs</a:t>
            </a:r>
          </a:p>
          <a:p>
            <a:pPr>
              <a:lnSpc>
                <a:spcPct val="150000"/>
              </a:lnSpc>
            </a:pPr>
            <a:r>
              <a:rPr lang="nn-NO" b="1" dirty="0">
                <a:latin typeface="Calibri" pitchFamily="34" charset="0"/>
                <a:cs typeface="Calibri" pitchFamily="34" charset="0"/>
              </a:rPr>
              <a:t>CK’s Food Limited – Coimbatore &amp; Chennai  130 Lakhs</a:t>
            </a:r>
          </a:p>
          <a:p>
            <a:pPr>
              <a:lnSpc>
                <a:spcPct val="150000"/>
              </a:lnSpc>
            </a:pPr>
            <a:r>
              <a:rPr lang="nn-NO" b="1" dirty="0">
                <a:latin typeface="Calibri" pitchFamily="34" charset="0"/>
                <a:cs typeface="Calibri" pitchFamily="34" charset="0"/>
              </a:rPr>
              <a:t>Jubilant Food Works (DOMINO’S PIZZA) – 43 Lakhs</a:t>
            </a:r>
          </a:p>
          <a:p>
            <a:pPr>
              <a:lnSpc>
                <a:spcPct val="150000"/>
              </a:lnSpc>
            </a:pPr>
            <a:r>
              <a:rPr lang="nn-NO" b="1" dirty="0">
                <a:latin typeface="Calibri" pitchFamily="34" charset="0"/>
                <a:cs typeface="Calibri" pitchFamily="34" charset="0"/>
              </a:rPr>
              <a:t>Hotel Thiruvasantham – Chennai – 37 Lakhs</a:t>
            </a:r>
          </a:p>
          <a:p>
            <a:pPr>
              <a:lnSpc>
                <a:spcPct val="150000"/>
              </a:lnSpc>
            </a:pPr>
            <a:endParaRPr lang="nn-NO" b="1" dirty="0">
              <a:latin typeface="Calibri" pitchFamily="34" charset="0"/>
              <a:cs typeface="Calibri" pitchFamily="34" charset="0"/>
            </a:endParaRPr>
          </a:p>
        </p:txBody>
      </p:sp>
      <p:pic>
        <p:nvPicPr>
          <p:cNvPr id="8" name="Picture 7" descr="gree-arr.png"/>
          <p:cNvPicPr>
            <a:picLocks noChangeAspect="1"/>
          </p:cNvPicPr>
          <p:nvPr/>
        </p:nvPicPr>
        <p:blipFill>
          <a:blip r:embed="rId4" cstate="print"/>
          <a:stretch>
            <a:fillRect/>
          </a:stretch>
        </p:blipFill>
        <p:spPr>
          <a:xfrm>
            <a:off x="457200" y="1658112"/>
            <a:ext cx="231648" cy="170688"/>
          </a:xfrm>
          <a:prstGeom prst="rect">
            <a:avLst/>
          </a:prstGeom>
        </p:spPr>
      </p:pic>
      <p:pic>
        <p:nvPicPr>
          <p:cNvPr id="9" name="Picture 8" descr="gree-arr.png"/>
          <p:cNvPicPr>
            <a:picLocks noChangeAspect="1"/>
          </p:cNvPicPr>
          <p:nvPr/>
        </p:nvPicPr>
        <p:blipFill>
          <a:blip r:embed="rId4" cstate="print"/>
          <a:stretch>
            <a:fillRect/>
          </a:stretch>
        </p:blipFill>
        <p:spPr>
          <a:xfrm>
            <a:off x="457200" y="2039112"/>
            <a:ext cx="231648" cy="170688"/>
          </a:xfrm>
          <a:prstGeom prst="rect">
            <a:avLst/>
          </a:prstGeom>
        </p:spPr>
      </p:pic>
      <p:pic>
        <p:nvPicPr>
          <p:cNvPr id="14" name="Picture 13" descr="gree-arr.png"/>
          <p:cNvPicPr>
            <a:picLocks noChangeAspect="1"/>
          </p:cNvPicPr>
          <p:nvPr/>
        </p:nvPicPr>
        <p:blipFill>
          <a:blip r:embed="rId4" cstate="print"/>
          <a:stretch>
            <a:fillRect/>
          </a:stretch>
        </p:blipFill>
        <p:spPr>
          <a:xfrm>
            <a:off x="424105" y="3940860"/>
            <a:ext cx="231648" cy="170688"/>
          </a:xfrm>
          <a:prstGeom prst="rect">
            <a:avLst/>
          </a:prstGeom>
        </p:spPr>
      </p:pic>
      <p:sp>
        <p:nvSpPr>
          <p:cNvPr id="26" name="Rectangle 25"/>
          <p:cNvSpPr/>
          <p:nvPr/>
        </p:nvSpPr>
        <p:spPr>
          <a:xfrm>
            <a:off x="0" y="6629400"/>
            <a:ext cx="9144000" cy="228600"/>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0" y="0"/>
            <a:ext cx="9144000" cy="118872"/>
          </a:xfrm>
          <a:prstGeom prst="rect">
            <a:avLst/>
          </a:prstGeom>
          <a:solidFill>
            <a:srgbClr val="1E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gree-arr.png"/>
          <p:cNvPicPr>
            <a:picLocks noChangeAspect="1"/>
          </p:cNvPicPr>
          <p:nvPr/>
        </p:nvPicPr>
        <p:blipFill>
          <a:blip r:embed="rId4" cstate="print"/>
          <a:stretch>
            <a:fillRect/>
          </a:stretch>
        </p:blipFill>
        <p:spPr>
          <a:xfrm>
            <a:off x="424105" y="5573723"/>
            <a:ext cx="231648" cy="170688"/>
          </a:xfrm>
          <a:prstGeom prst="rect">
            <a:avLst/>
          </a:prstGeom>
        </p:spPr>
      </p:pic>
      <p:pic>
        <p:nvPicPr>
          <p:cNvPr id="16" name="Picture 15" descr="gree-arr.png"/>
          <p:cNvPicPr>
            <a:picLocks noChangeAspect="1"/>
          </p:cNvPicPr>
          <p:nvPr/>
        </p:nvPicPr>
        <p:blipFill>
          <a:blip r:embed="rId4" cstate="print"/>
          <a:stretch>
            <a:fillRect/>
          </a:stretch>
        </p:blipFill>
        <p:spPr>
          <a:xfrm>
            <a:off x="438142" y="5187578"/>
            <a:ext cx="231648" cy="170688"/>
          </a:xfrm>
          <a:prstGeom prst="rect">
            <a:avLst/>
          </a:prstGeom>
        </p:spPr>
      </p:pic>
      <p:sp>
        <p:nvSpPr>
          <p:cNvPr id="17" name="TextBox 16"/>
          <p:cNvSpPr txBox="1"/>
          <p:nvPr/>
        </p:nvSpPr>
        <p:spPr>
          <a:xfrm>
            <a:off x="599798" y="3743332"/>
            <a:ext cx="8229600" cy="2542363"/>
          </a:xfrm>
          <a:prstGeom prst="rect">
            <a:avLst/>
          </a:prstGeom>
          <a:noFill/>
        </p:spPr>
        <p:txBody>
          <a:bodyPr wrap="square" rtlCol="0">
            <a:spAutoFit/>
          </a:bodyPr>
          <a:lstStyle/>
          <a:p>
            <a:pPr>
              <a:lnSpc>
                <a:spcPct val="150000"/>
              </a:lnSpc>
            </a:pPr>
            <a:r>
              <a:rPr lang="it-IT" b="1" dirty="0">
                <a:latin typeface="Calibri" pitchFamily="34" charset="0"/>
                <a:cs typeface="Calibri" pitchFamily="34" charset="0"/>
              </a:rPr>
              <a:t>ACCENTURE - Tamil Nadu &amp; Kerela - 400 Lakhs</a:t>
            </a:r>
            <a:endParaRPr lang="nn-NO" b="1" dirty="0">
              <a:latin typeface="Calibri" pitchFamily="34" charset="0"/>
              <a:cs typeface="Calibri" pitchFamily="34" charset="0"/>
            </a:endParaRPr>
          </a:p>
          <a:p>
            <a:pPr>
              <a:lnSpc>
                <a:spcPct val="150000"/>
              </a:lnSpc>
            </a:pPr>
            <a:r>
              <a:rPr lang="nn-NO" b="1" dirty="0">
                <a:latin typeface="Calibri" pitchFamily="34" charset="0"/>
                <a:cs typeface="Calibri" pitchFamily="34" charset="0"/>
              </a:rPr>
              <a:t>ZEBRONICS OFFICE (Dr. Arumugam - Commercial Complex) - Ph Road, Egmore,</a:t>
            </a:r>
            <a:br>
              <a:rPr lang="nn-NO" b="1" dirty="0">
                <a:latin typeface="Calibri" pitchFamily="34" charset="0"/>
                <a:cs typeface="Calibri" pitchFamily="34" charset="0"/>
              </a:rPr>
            </a:br>
            <a:r>
              <a:rPr lang="nn-NO" b="1" dirty="0">
                <a:latin typeface="Calibri" pitchFamily="34" charset="0"/>
                <a:cs typeface="Calibri" pitchFamily="34" charset="0"/>
              </a:rPr>
              <a:t>Chennai - 265 Lakhs</a:t>
            </a:r>
          </a:p>
          <a:p>
            <a:pPr>
              <a:lnSpc>
                <a:spcPct val="150000"/>
              </a:lnSpc>
            </a:pPr>
            <a:r>
              <a:rPr lang="nn-NO" b="1" dirty="0">
                <a:latin typeface="Calibri" pitchFamily="34" charset="0"/>
                <a:cs typeface="Calibri" pitchFamily="34" charset="0"/>
              </a:rPr>
              <a:t>Tech Mahindra Limited - Fire Hydrant - Sholinganalur - 145 Lakhs</a:t>
            </a:r>
          </a:p>
          <a:p>
            <a:pPr>
              <a:lnSpc>
                <a:spcPct val="150000"/>
              </a:lnSpc>
            </a:pPr>
            <a:r>
              <a:rPr lang="fi-FI" b="1" dirty="0">
                <a:latin typeface="Calibri" pitchFamily="34" charset="0"/>
                <a:cs typeface="Calibri" pitchFamily="34" charset="0"/>
              </a:rPr>
              <a:t>SHELL - Pallikaranai - Chennai - 80 Lakhs</a:t>
            </a:r>
            <a:endParaRPr lang="nn-NO" b="1" dirty="0">
              <a:latin typeface="Calibri" pitchFamily="34" charset="0"/>
              <a:cs typeface="Calibri" pitchFamily="34" charset="0"/>
            </a:endParaRPr>
          </a:p>
          <a:p>
            <a:pPr>
              <a:lnSpc>
                <a:spcPct val="150000"/>
              </a:lnSpc>
            </a:pPr>
            <a:r>
              <a:rPr lang="nn-NO" b="1" dirty="0">
                <a:latin typeface="Calibri" pitchFamily="34" charset="0"/>
                <a:cs typeface="Calibri" pitchFamily="34" charset="0"/>
              </a:rPr>
              <a:t>Tech Mahindra Limited - Chennai (Swimming Pool &amp; Pumproom Work) - 39.48 Lakhs                       </a:t>
            </a:r>
          </a:p>
        </p:txBody>
      </p:sp>
      <p:pic>
        <p:nvPicPr>
          <p:cNvPr id="19" name="Picture 18" descr="mnc-proj.png"/>
          <p:cNvPicPr>
            <a:picLocks noChangeAspect="1"/>
          </p:cNvPicPr>
          <p:nvPr/>
        </p:nvPicPr>
        <p:blipFill>
          <a:blip r:embed="rId5"/>
          <a:stretch>
            <a:fillRect/>
          </a:stretch>
        </p:blipFill>
        <p:spPr>
          <a:xfrm>
            <a:off x="292607" y="3231539"/>
            <a:ext cx="2481077" cy="518161"/>
          </a:xfrm>
          <a:prstGeom prst="rect">
            <a:avLst/>
          </a:prstGeom>
        </p:spPr>
      </p:pic>
      <p:pic>
        <p:nvPicPr>
          <p:cNvPr id="20" name="Picture 19" descr="gree-arr.png"/>
          <p:cNvPicPr>
            <a:picLocks noChangeAspect="1"/>
          </p:cNvPicPr>
          <p:nvPr/>
        </p:nvPicPr>
        <p:blipFill>
          <a:blip r:embed="rId4" cstate="print"/>
          <a:stretch>
            <a:fillRect/>
          </a:stretch>
        </p:blipFill>
        <p:spPr>
          <a:xfrm>
            <a:off x="413212" y="4343400"/>
            <a:ext cx="231648" cy="170688"/>
          </a:xfrm>
          <a:prstGeom prst="rect">
            <a:avLst/>
          </a:prstGeom>
        </p:spPr>
      </p:pic>
      <p:pic>
        <p:nvPicPr>
          <p:cNvPr id="21" name="Picture 20" descr="gree-arr.png"/>
          <p:cNvPicPr>
            <a:picLocks noChangeAspect="1"/>
          </p:cNvPicPr>
          <p:nvPr/>
        </p:nvPicPr>
        <p:blipFill>
          <a:blip r:embed="rId4" cstate="print"/>
          <a:stretch>
            <a:fillRect/>
          </a:stretch>
        </p:blipFill>
        <p:spPr>
          <a:xfrm>
            <a:off x="438142" y="6002772"/>
            <a:ext cx="231648" cy="170688"/>
          </a:xfrm>
          <a:prstGeom prst="rect">
            <a:avLst/>
          </a:prstGeom>
        </p:spPr>
      </p:pic>
      <p:pic>
        <p:nvPicPr>
          <p:cNvPr id="2" name="Picture 1" descr="gree-arr.png">
            <a:extLst>
              <a:ext uri="{FF2B5EF4-FFF2-40B4-BE49-F238E27FC236}">
                <a16:creationId xmlns:a16="http://schemas.microsoft.com/office/drawing/2014/main" id="{6AE490D1-52EE-DFA8-942F-D4B59429D7FF}"/>
              </a:ext>
            </a:extLst>
          </p:cNvPr>
          <p:cNvPicPr>
            <a:picLocks noChangeAspect="1"/>
          </p:cNvPicPr>
          <p:nvPr/>
        </p:nvPicPr>
        <p:blipFill>
          <a:blip r:embed="rId4" cstate="print"/>
          <a:stretch>
            <a:fillRect/>
          </a:stretch>
        </p:blipFill>
        <p:spPr>
          <a:xfrm>
            <a:off x="454152" y="2496312"/>
            <a:ext cx="231648" cy="170688"/>
          </a:xfrm>
          <a:prstGeom prst="rect">
            <a:avLst/>
          </a:prstGeom>
        </p:spPr>
      </p:pic>
      <p:pic>
        <p:nvPicPr>
          <p:cNvPr id="3" name="Picture 2" descr="gree-arr.png">
            <a:extLst>
              <a:ext uri="{FF2B5EF4-FFF2-40B4-BE49-F238E27FC236}">
                <a16:creationId xmlns:a16="http://schemas.microsoft.com/office/drawing/2014/main" id="{04111D1E-7A09-7AE9-E377-22A0C08918DD}"/>
              </a:ext>
            </a:extLst>
          </p:cNvPr>
          <p:cNvPicPr>
            <a:picLocks noChangeAspect="1"/>
          </p:cNvPicPr>
          <p:nvPr/>
        </p:nvPicPr>
        <p:blipFill>
          <a:blip r:embed="rId4" cstate="print"/>
          <a:stretch>
            <a:fillRect/>
          </a:stretch>
        </p:blipFill>
        <p:spPr>
          <a:xfrm>
            <a:off x="454152" y="2883839"/>
            <a:ext cx="231648" cy="170688"/>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2413</TotalTime>
  <Words>1151</Words>
  <Application>Microsoft Office PowerPoint</Application>
  <PresentationFormat>On-screen Show (4:3)</PresentationFormat>
  <Paragraphs>126</Paragraphs>
  <Slides>30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Quicksand</vt:lpstr>
      <vt:lpstr>Tahoma</vt:lpstr>
      <vt:lpstr>Wingdings 3</vt:lpstr>
      <vt:lpstr>Calibri</vt:lpstr>
      <vt:lpstr>Lucida Sans</vt:lpstr>
      <vt:lpstr>Wingdings 2</vt:lpstr>
      <vt:lpstr>Book Antiqua</vt:lpstr>
      <vt:lpstr>Wingdings</vt:lpstr>
      <vt:lpstr>Apex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RCCPL RECEPTION</cp:lastModifiedBy>
  <cp:revision>399</cp:revision>
  <dcterms:created xsi:type="dcterms:W3CDTF">2025-11-02T14:50:28Z</dcterms:created>
  <dcterms:modified xsi:type="dcterms:W3CDTF">2026-01-14T11:35:40Z</dcterms:modified>
</cp:coreProperties>
</file>